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4" r:id="rId1"/>
  </p:sldMasterIdLst>
  <p:notesMasterIdLst>
    <p:notesMasterId r:id="rId81"/>
  </p:notesMasterIdLst>
  <p:handoutMasterIdLst>
    <p:handoutMasterId r:id="rId82"/>
  </p:handoutMasterIdLst>
  <p:sldIdLst>
    <p:sldId id="278" r:id="rId2"/>
    <p:sldId id="281" r:id="rId3"/>
    <p:sldId id="360" r:id="rId4"/>
    <p:sldId id="283" r:id="rId5"/>
    <p:sldId id="282" r:id="rId6"/>
    <p:sldId id="288" r:id="rId7"/>
    <p:sldId id="284" r:id="rId8"/>
    <p:sldId id="285" r:id="rId9"/>
    <p:sldId id="287" r:id="rId10"/>
    <p:sldId id="289" r:id="rId11"/>
    <p:sldId id="290" r:id="rId12"/>
    <p:sldId id="291" r:id="rId13"/>
    <p:sldId id="292" r:id="rId14"/>
    <p:sldId id="293" r:id="rId15"/>
    <p:sldId id="294" r:id="rId16"/>
    <p:sldId id="295" r:id="rId17"/>
    <p:sldId id="296" r:id="rId18"/>
    <p:sldId id="331" r:id="rId19"/>
    <p:sldId id="297" r:id="rId20"/>
    <p:sldId id="310" r:id="rId21"/>
    <p:sldId id="299" r:id="rId22"/>
    <p:sldId id="298" r:id="rId23"/>
    <p:sldId id="301" r:id="rId24"/>
    <p:sldId id="300" r:id="rId25"/>
    <p:sldId id="302" r:id="rId26"/>
    <p:sldId id="303" r:id="rId27"/>
    <p:sldId id="304" r:id="rId28"/>
    <p:sldId id="305" r:id="rId29"/>
    <p:sldId id="332" r:id="rId30"/>
    <p:sldId id="306" r:id="rId31"/>
    <p:sldId id="307" r:id="rId32"/>
    <p:sldId id="308" r:id="rId33"/>
    <p:sldId id="309" r:id="rId34"/>
    <p:sldId id="311" r:id="rId35"/>
    <p:sldId id="312" r:id="rId36"/>
    <p:sldId id="313" r:id="rId37"/>
    <p:sldId id="314" r:id="rId38"/>
    <p:sldId id="315" r:id="rId39"/>
    <p:sldId id="316" r:id="rId40"/>
    <p:sldId id="317" r:id="rId41"/>
    <p:sldId id="318" r:id="rId42"/>
    <p:sldId id="319" r:id="rId43"/>
    <p:sldId id="320" r:id="rId44"/>
    <p:sldId id="321" r:id="rId45"/>
    <p:sldId id="322" r:id="rId46"/>
    <p:sldId id="323" r:id="rId47"/>
    <p:sldId id="324" r:id="rId48"/>
    <p:sldId id="342" r:id="rId49"/>
    <p:sldId id="343" r:id="rId50"/>
    <p:sldId id="325" r:id="rId51"/>
    <p:sldId id="326" r:id="rId52"/>
    <p:sldId id="327" r:id="rId53"/>
    <p:sldId id="333" r:id="rId54"/>
    <p:sldId id="334" r:id="rId55"/>
    <p:sldId id="344" r:id="rId56"/>
    <p:sldId id="345" r:id="rId57"/>
    <p:sldId id="346" r:id="rId58"/>
    <p:sldId id="335" r:id="rId59"/>
    <p:sldId id="347" r:id="rId60"/>
    <p:sldId id="336" r:id="rId61"/>
    <p:sldId id="337" r:id="rId62"/>
    <p:sldId id="348" r:id="rId63"/>
    <p:sldId id="349" r:id="rId64"/>
    <p:sldId id="338" r:id="rId65"/>
    <p:sldId id="350" r:id="rId66"/>
    <p:sldId id="339" r:id="rId67"/>
    <p:sldId id="351" r:id="rId68"/>
    <p:sldId id="352" r:id="rId69"/>
    <p:sldId id="353" r:id="rId70"/>
    <p:sldId id="354" r:id="rId71"/>
    <p:sldId id="340" r:id="rId72"/>
    <p:sldId id="355" r:id="rId73"/>
    <p:sldId id="356" r:id="rId74"/>
    <p:sldId id="329" r:id="rId75"/>
    <p:sldId id="330" r:id="rId76"/>
    <p:sldId id="341" r:id="rId77"/>
    <p:sldId id="357" r:id="rId78"/>
    <p:sldId id="358" r:id="rId79"/>
    <p:sldId id="359" r:id="rId80"/>
  </p:sldIdLst>
  <p:sldSz cx="9144000" cy="6858000" type="screen4x3"/>
  <p:notesSz cx="6858000" cy="9144000"/>
  <p:defaultTextStyle>
    <a:defPPr>
      <a:defRPr lang="it-IT"/>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2410"/>
  </p:normalViewPr>
  <p:slideViewPr>
    <p:cSldViewPr>
      <p:cViewPr varScale="1">
        <p:scale>
          <a:sx n="121" d="100"/>
          <a:sy n="121" d="100"/>
        </p:scale>
        <p:origin x="190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notesMaster" Target="notesMasters/notesMaster1.xml"/><Relationship Id="rId82" Type="http://schemas.openxmlformats.org/officeDocument/2006/relationships/handoutMaster" Target="handoutMasters/handoutMaster1.xml"/><Relationship Id="rId83" Type="http://schemas.openxmlformats.org/officeDocument/2006/relationships/presProps" Target="presProps.xml"/><Relationship Id="rId84" Type="http://schemas.openxmlformats.org/officeDocument/2006/relationships/viewProps" Target="viewProps.xml"/><Relationship Id="rId85" Type="http://schemas.openxmlformats.org/officeDocument/2006/relationships/theme" Target="theme/theme1.xml"/><Relationship Id="rId86"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smtClean="0"/>
            </a:lvl1pPr>
          </a:lstStyle>
          <a:p>
            <a:pPr>
              <a:defRPr/>
            </a:pPr>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DE9705BA-8663-514E-9B0A-077E7AADFB5B}" type="datetimeFigureOut">
              <a:rPr lang="it-IT"/>
              <a:pPr>
                <a:defRPr/>
              </a:pPr>
              <a:t>17/02/18</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smtClean="0"/>
            </a:lvl1pPr>
          </a:lstStyle>
          <a:p>
            <a:pPr>
              <a:defRPr/>
            </a:pPr>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B1732243-9247-6643-BF0B-574261BF4737}"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mn-cs"/>
              </a:defRPr>
            </a:lvl1pPr>
          </a:lstStyle>
          <a:p>
            <a:pPr>
              <a:defRPr/>
            </a:pPr>
            <a:endParaRPr lang="it-IT"/>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mn-cs"/>
              </a:defRPr>
            </a:lvl1pPr>
          </a:lstStyle>
          <a:p>
            <a:pPr>
              <a:defRPr/>
            </a:pPr>
            <a:endParaRPr lang="it-IT"/>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mn-cs"/>
              </a:defRPr>
            </a:lvl1pPr>
          </a:lstStyle>
          <a:p>
            <a:pPr>
              <a:defRPr/>
            </a:pPr>
            <a:endParaRPr lang="it-IT"/>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953B745-7FF7-0443-9B0C-B97293142358}"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1</a:t>
            </a:fld>
            <a:endParaRPr lang="it-IT" altLang="it-IT"/>
          </a:p>
        </p:txBody>
      </p:sp>
    </p:spTree>
    <p:extLst>
      <p:ext uri="{BB962C8B-B14F-4D97-AF65-F5344CB8AC3E}">
        <p14:creationId xmlns:p14="http://schemas.microsoft.com/office/powerpoint/2010/main" val="1854803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15</a:t>
            </a:fld>
            <a:endParaRPr lang="it-IT" altLang="it-IT"/>
          </a:p>
        </p:txBody>
      </p:sp>
    </p:spTree>
    <p:extLst>
      <p:ext uri="{BB962C8B-B14F-4D97-AF65-F5344CB8AC3E}">
        <p14:creationId xmlns:p14="http://schemas.microsoft.com/office/powerpoint/2010/main" val="896461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16</a:t>
            </a:fld>
            <a:endParaRPr lang="it-IT" altLang="it-IT"/>
          </a:p>
        </p:txBody>
      </p:sp>
    </p:spTree>
    <p:extLst>
      <p:ext uri="{BB962C8B-B14F-4D97-AF65-F5344CB8AC3E}">
        <p14:creationId xmlns:p14="http://schemas.microsoft.com/office/powerpoint/2010/main" val="1838578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17</a:t>
            </a:fld>
            <a:endParaRPr lang="it-IT" altLang="it-IT"/>
          </a:p>
        </p:txBody>
      </p:sp>
    </p:spTree>
    <p:extLst>
      <p:ext uri="{BB962C8B-B14F-4D97-AF65-F5344CB8AC3E}">
        <p14:creationId xmlns:p14="http://schemas.microsoft.com/office/powerpoint/2010/main" val="1057651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18</a:t>
            </a:fld>
            <a:endParaRPr lang="it-IT" altLang="it-IT"/>
          </a:p>
        </p:txBody>
      </p:sp>
    </p:spTree>
    <p:extLst>
      <p:ext uri="{BB962C8B-B14F-4D97-AF65-F5344CB8AC3E}">
        <p14:creationId xmlns:p14="http://schemas.microsoft.com/office/powerpoint/2010/main" val="1068513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19</a:t>
            </a:fld>
            <a:endParaRPr lang="it-IT" altLang="it-IT"/>
          </a:p>
        </p:txBody>
      </p:sp>
    </p:spTree>
    <p:extLst>
      <p:ext uri="{BB962C8B-B14F-4D97-AF65-F5344CB8AC3E}">
        <p14:creationId xmlns:p14="http://schemas.microsoft.com/office/powerpoint/2010/main" val="1258473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20</a:t>
            </a:fld>
            <a:endParaRPr lang="it-IT" altLang="it-IT"/>
          </a:p>
        </p:txBody>
      </p:sp>
    </p:spTree>
    <p:extLst>
      <p:ext uri="{BB962C8B-B14F-4D97-AF65-F5344CB8AC3E}">
        <p14:creationId xmlns:p14="http://schemas.microsoft.com/office/powerpoint/2010/main" val="840285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21</a:t>
            </a:fld>
            <a:endParaRPr lang="it-IT" altLang="it-IT"/>
          </a:p>
        </p:txBody>
      </p:sp>
    </p:spTree>
    <p:extLst>
      <p:ext uri="{BB962C8B-B14F-4D97-AF65-F5344CB8AC3E}">
        <p14:creationId xmlns:p14="http://schemas.microsoft.com/office/powerpoint/2010/main" val="502558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22</a:t>
            </a:fld>
            <a:endParaRPr lang="it-IT" altLang="it-IT"/>
          </a:p>
        </p:txBody>
      </p:sp>
    </p:spTree>
    <p:extLst>
      <p:ext uri="{BB962C8B-B14F-4D97-AF65-F5344CB8AC3E}">
        <p14:creationId xmlns:p14="http://schemas.microsoft.com/office/powerpoint/2010/main" val="1804675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23</a:t>
            </a:fld>
            <a:endParaRPr lang="it-IT" altLang="it-IT"/>
          </a:p>
        </p:txBody>
      </p:sp>
    </p:spTree>
    <p:extLst>
      <p:ext uri="{BB962C8B-B14F-4D97-AF65-F5344CB8AC3E}">
        <p14:creationId xmlns:p14="http://schemas.microsoft.com/office/powerpoint/2010/main" val="1707682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24</a:t>
            </a:fld>
            <a:endParaRPr lang="it-IT" altLang="it-IT"/>
          </a:p>
        </p:txBody>
      </p:sp>
    </p:spTree>
    <p:extLst>
      <p:ext uri="{BB962C8B-B14F-4D97-AF65-F5344CB8AC3E}">
        <p14:creationId xmlns:p14="http://schemas.microsoft.com/office/powerpoint/2010/main" val="22796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Art. 48 </a:t>
            </a:r>
            <a:r>
              <a:rPr lang="it-IT" dirty="0" err="1" smtClean="0"/>
              <a:t>Dlgs</a:t>
            </a:r>
            <a:r>
              <a:rPr lang="it-IT" smtClean="0"/>
              <a:t> 1/2018</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6</a:t>
            </a:fld>
            <a:endParaRPr lang="it-IT" altLang="it-IT"/>
          </a:p>
        </p:txBody>
      </p:sp>
    </p:spTree>
    <p:extLst>
      <p:ext uri="{BB962C8B-B14F-4D97-AF65-F5344CB8AC3E}">
        <p14:creationId xmlns:p14="http://schemas.microsoft.com/office/powerpoint/2010/main" val="9132678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25</a:t>
            </a:fld>
            <a:endParaRPr lang="it-IT" altLang="it-IT"/>
          </a:p>
        </p:txBody>
      </p:sp>
    </p:spTree>
    <p:extLst>
      <p:ext uri="{BB962C8B-B14F-4D97-AF65-F5344CB8AC3E}">
        <p14:creationId xmlns:p14="http://schemas.microsoft.com/office/powerpoint/2010/main" val="11695371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26</a:t>
            </a:fld>
            <a:endParaRPr lang="it-IT" altLang="it-IT"/>
          </a:p>
        </p:txBody>
      </p:sp>
    </p:spTree>
    <p:extLst>
      <p:ext uri="{BB962C8B-B14F-4D97-AF65-F5344CB8AC3E}">
        <p14:creationId xmlns:p14="http://schemas.microsoft.com/office/powerpoint/2010/main" val="1111048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27</a:t>
            </a:fld>
            <a:endParaRPr lang="it-IT" altLang="it-IT"/>
          </a:p>
        </p:txBody>
      </p:sp>
    </p:spTree>
    <p:extLst>
      <p:ext uri="{BB962C8B-B14F-4D97-AF65-F5344CB8AC3E}">
        <p14:creationId xmlns:p14="http://schemas.microsoft.com/office/powerpoint/2010/main" val="2224868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28</a:t>
            </a:fld>
            <a:endParaRPr lang="it-IT" altLang="it-IT"/>
          </a:p>
        </p:txBody>
      </p:sp>
    </p:spTree>
    <p:extLst>
      <p:ext uri="{BB962C8B-B14F-4D97-AF65-F5344CB8AC3E}">
        <p14:creationId xmlns:p14="http://schemas.microsoft.com/office/powerpoint/2010/main" val="341338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elenco più avanti, forze di </a:t>
            </a:r>
            <a:r>
              <a:rPr lang="it-IT" dirty="0" err="1" smtClean="0"/>
              <a:t>polzia</a:t>
            </a:r>
            <a:r>
              <a:rPr lang="it-IT" dirty="0" smtClean="0"/>
              <a:t>, forze armate etc..</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29</a:t>
            </a:fld>
            <a:endParaRPr lang="it-IT" altLang="it-IT"/>
          </a:p>
        </p:txBody>
      </p:sp>
    </p:spTree>
    <p:extLst>
      <p:ext uri="{BB962C8B-B14F-4D97-AF65-F5344CB8AC3E}">
        <p14:creationId xmlns:p14="http://schemas.microsoft.com/office/powerpoint/2010/main" val="14468918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30</a:t>
            </a:fld>
            <a:endParaRPr lang="it-IT" altLang="it-IT"/>
          </a:p>
        </p:txBody>
      </p:sp>
    </p:spTree>
    <p:extLst>
      <p:ext uri="{BB962C8B-B14F-4D97-AF65-F5344CB8AC3E}">
        <p14:creationId xmlns:p14="http://schemas.microsoft.com/office/powerpoint/2010/main" val="2873628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31</a:t>
            </a:fld>
            <a:endParaRPr lang="it-IT" altLang="it-IT"/>
          </a:p>
        </p:txBody>
      </p:sp>
    </p:spTree>
    <p:extLst>
      <p:ext uri="{BB962C8B-B14F-4D97-AF65-F5344CB8AC3E}">
        <p14:creationId xmlns:p14="http://schemas.microsoft.com/office/powerpoint/2010/main" val="5631368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32</a:t>
            </a:fld>
            <a:endParaRPr lang="it-IT" altLang="it-IT"/>
          </a:p>
        </p:txBody>
      </p:sp>
    </p:spTree>
    <p:extLst>
      <p:ext uri="{BB962C8B-B14F-4D97-AF65-F5344CB8AC3E}">
        <p14:creationId xmlns:p14="http://schemas.microsoft.com/office/powerpoint/2010/main" val="9678570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33</a:t>
            </a:fld>
            <a:endParaRPr lang="it-IT" altLang="it-IT"/>
          </a:p>
        </p:txBody>
      </p:sp>
    </p:spTree>
    <p:extLst>
      <p:ext uri="{BB962C8B-B14F-4D97-AF65-F5344CB8AC3E}">
        <p14:creationId xmlns:p14="http://schemas.microsoft.com/office/powerpoint/2010/main" val="1431341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34</a:t>
            </a:fld>
            <a:endParaRPr lang="it-IT" altLang="it-IT"/>
          </a:p>
        </p:txBody>
      </p:sp>
    </p:spTree>
    <p:extLst>
      <p:ext uri="{BB962C8B-B14F-4D97-AF65-F5344CB8AC3E}">
        <p14:creationId xmlns:p14="http://schemas.microsoft.com/office/powerpoint/2010/main" val="1145899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8</a:t>
            </a:fld>
            <a:endParaRPr lang="it-IT" altLang="it-IT"/>
          </a:p>
        </p:txBody>
      </p:sp>
    </p:spTree>
    <p:extLst>
      <p:ext uri="{BB962C8B-B14F-4D97-AF65-F5344CB8AC3E}">
        <p14:creationId xmlns:p14="http://schemas.microsoft.com/office/powerpoint/2010/main" val="14763683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35</a:t>
            </a:fld>
            <a:endParaRPr lang="it-IT" altLang="it-IT"/>
          </a:p>
        </p:txBody>
      </p:sp>
    </p:spTree>
    <p:extLst>
      <p:ext uri="{BB962C8B-B14F-4D97-AF65-F5344CB8AC3E}">
        <p14:creationId xmlns:p14="http://schemas.microsoft.com/office/powerpoint/2010/main" val="2863524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36</a:t>
            </a:fld>
            <a:endParaRPr lang="it-IT" altLang="it-IT"/>
          </a:p>
        </p:txBody>
      </p:sp>
    </p:spTree>
    <p:extLst>
      <p:ext uri="{BB962C8B-B14F-4D97-AF65-F5344CB8AC3E}">
        <p14:creationId xmlns:p14="http://schemas.microsoft.com/office/powerpoint/2010/main" val="1919095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37</a:t>
            </a:fld>
            <a:endParaRPr lang="it-IT" altLang="it-IT"/>
          </a:p>
        </p:txBody>
      </p:sp>
    </p:spTree>
    <p:extLst>
      <p:ext uri="{BB962C8B-B14F-4D97-AF65-F5344CB8AC3E}">
        <p14:creationId xmlns:p14="http://schemas.microsoft.com/office/powerpoint/2010/main" val="380705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38</a:t>
            </a:fld>
            <a:endParaRPr lang="it-IT" altLang="it-IT"/>
          </a:p>
        </p:txBody>
      </p:sp>
    </p:spTree>
    <p:extLst>
      <p:ext uri="{BB962C8B-B14F-4D97-AF65-F5344CB8AC3E}">
        <p14:creationId xmlns:p14="http://schemas.microsoft.com/office/powerpoint/2010/main" val="9525997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39</a:t>
            </a:fld>
            <a:endParaRPr lang="it-IT" altLang="it-IT"/>
          </a:p>
        </p:txBody>
      </p:sp>
    </p:spTree>
    <p:extLst>
      <p:ext uri="{BB962C8B-B14F-4D97-AF65-F5344CB8AC3E}">
        <p14:creationId xmlns:p14="http://schemas.microsoft.com/office/powerpoint/2010/main" val="2609056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40</a:t>
            </a:fld>
            <a:endParaRPr lang="it-IT" altLang="it-IT"/>
          </a:p>
        </p:txBody>
      </p:sp>
    </p:spTree>
    <p:extLst>
      <p:ext uri="{BB962C8B-B14F-4D97-AF65-F5344CB8AC3E}">
        <p14:creationId xmlns:p14="http://schemas.microsoft.com/office/powerpoint/2010/main" val="12509870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Il volontariato territoriale</a:t>
            </a:r>
            <a:r>
              <a:rPr lang="it-IT" baseline="0" dirty="0" smtClean="0"/>
              <a:t> è citato e normato nel capitolo delle regioni.</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41</a:t>
            </a:fld>
            <a:endParaRPr lang="it-IT" altLang="it-IT"/>
          </a:p>
        </p:txBody>
      </p:sp>
    </p:spTree>
    <p:extLst>
      <p:ext uri="{BB962C8B-B14F-4D97-AF65-F5344CB8AC3E}">
        <p14:creationId xmlns:p14="http://schemas.microsoft.com/office/powerpoint/2010/main" val="17441007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manifestazione</a:t>
            </a:r>
            <a:r>
              <a:rPr lang="it-IT" baseline="0" dirty="0" smtClean="0"/>
              <a:t> locali</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42</a:t>
            </a:fld>
            <a:endParaRPr lang="it-IT" altLang="it-IT"/>
          </a:p>
        </p:txBody>
      </p:sp>
    </p:spTree>
    <p:extLst>
      <p:ext uri="{BB962C8B-B14F-4D97-AF65-F5344CB8AC3E}">
        <p14:creationId xmlns:p14="http://schemas.microsoft.com/office/powerpoint/2010/main" val="8797935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emergenza</a:t>
            </a:r>
            <a:r>
              <a:rPr lang="it-IT" baseline="0" dirty="0" smtClean="0"/>
              <a:t> idraulica Milano 2014</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43</a:t>
            </a:fld>
            <a:endParaRPr lang="it-IT" altLang="it-IT"/>
          </a:p>
        </p:txBody>
      </p:sp>
    </p:spTree>
    <p:extLst>
      <p:ext uri="{BB962C8B-B14F-4D97-AF65-F5344CB8AC3E}">
        <p14:creationId xmlns:p14="http://schemas.microsoft.com/office/powerpoint/2010/main" val="11337607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4</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44</a:t>
            </a:fld>
            <a:endParaRPr lang="it-IT" altLang="it-IT"/>
          </a:p>
        </p:txBody>
      </p:sp>
    </p:spTree>
    <p:extLst>
      <p:ext uri="{BB962C8B-B14F-4D97-AF65-F5344CB8AC3E}">
        <p14:creationId xmlns:p14="http://schemas.microsoft.com/office/powerpoint/2010/main" val="2088782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9</a:t>
            </a:fld>
            <a:endParaRPr lang="it-IT" altLang="it-IT"/>
          </a:p>
        </p:txBody>
      </p:sp>
    </p:spTree>
    <p:extLst>
      <p:ext uri="{BB962C8B-B14F-4D97-AF65-F5344CB8AC3E}">
        <p14:creationId xmlns:p14="http://schemas.microsoft.com/office/powerpoint/2010/main" val="6433482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terremoto</a:t>
            </a:r>
            <a:r>
              <a:rPr lang="it-IT" baseline="0" dirty="0" smtClean="0"/>
              <a:t> centro Italia 2016</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45</a:t>
            </a:fld>
            <a:endParaRPr lang="it-IT" altLang="it-IT"/>
          </a:p>
        </p:txBody>
      </p:sp>
    </p:spTree>
    <p:extLst>
      <p:ext uri="{BB962C8B-B14F-4D97-AF65-F5344CB8AC3E}">
        <p14:creationId xmlns:p14="http://schemas.microsoft.com/office/powerpoint/2010/main" val="20262635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46</a:t>
            </a:fld>
            <a:endParaRPr lang="it-IT" altLang="it-IT"/>
          </a:p>
        </p:txBody>
      </p:sp>
    </p:spTree>
    <p:extLst>
      <p:ext uri="{BB962C8B-B14F-4D97-AF65-F5344CB8AC3E}">
        <p14:creationId xmlns:p14="http://schemas.microsoft.com/office/powerpoint/2010/main" val="178198342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angeli</a:t>
            </a:r>
            <a:r>
              <a:rPr lang="it-IT" baseline="0" dirty="0" smtClean="0"/>
              <a:t> del fango</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47</a:t>
            </a:fld>
            <a:endParaRPr lang="it-IT" altLang="it-IT"/>
          </a:p>
        </p:txBody>
      </p:sp>
    </p:spTree>
    <p:extLst>
      <p:ext uri="{BB962C8B-B14F-4D97-AF65-F5344CB8AC3E}">
        <p14:creationId xmlns:p14="http://schemas.microsoft.com/office/powerpoint/2010/main" val="6359664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48</a:t>
            </a:fld>
            <a:endParaRPr lang="it-IT" altLang="it-IT"/>
          </a:p>
        </p:txBody>
      </p:sp>
    </p:spTree>
    <p:extLst>
      <p:ext uri="{BB962C8B-B14F-4D97-AF65-F5344CB8AC3E}">
        <p14:creationId xmlns:p14="http://schemas.microsoft.com/office/powerpoint/2010/main" val="13715128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49</a:t>
            </a:fld>
            <a:endParaRPr lang="it-IT" altLang="it-IT"/>
          </a:p>
        </p:txBody>
      </p:sp>
    </p:spTree>
    <p:extLst>
      <p:ext uri="{BB962C8B-B14F-4D97-AF65-F5344CB8AC3E}">
        <p14:creationId xmlns:p14="http://schemas.microsoft.com/office/powerpoint/2010/main" val="10178396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50</a:t>
            </a:fld>
            <a:endParaRPr lang="it-IT" altLang="it-IT"/>
          </a:p>
        </p:txBody>
      </p:sp>
    </p:spTree>
    <p:extLst>
      <p:ext uri="{BB962C8B-B14F-4D97-AF65-F5344CB8AC3E}">
        <p14:creationId xmlns:p14="http://schemas.microsoft.com/office/powerpoint/2010/main" val="20859510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51</a:t>
            </a:fld>
            <a:endParaRPr lang="it-IT" altLang="it-IT"/>
          </a:p>
        </p:txBody>
      </p:sp>
    </p:spTree>
    <p:extLst>
      <p:ext uri="{BB962C8B-B14F-4D97-AF65-F5344CB8AC3E}">
        <p14:creationId xmlns:p14="http://schemas.microsoft.com/office/powerpoint/2010/main" val="98582296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52</a:t>
            </a:fld>
            <a:endParaRPr lang="it-IT" altLang="it-IT"/>
          </a:p>
        </p:txBody>
      </p:sp>
    </p:spTree>
    <p:extLst>
      <p:ext uri="{BB962C8B-B14F-4D97-AF65-F5344CB8AC3E}">
        <p14:creationId xmlns:p14="http://schemas.microsoft.com/office/powerpoint/2010/main" val="134697600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53</a:t>
            </a:fld>
            <a:endParaRPr lang="it-IT" altLang="it-IT"/>
          </a:p>
        </p:txBody>
      </p:sp>
    </p:spTree>
    <p:extLst>
      <p:ext uri="{BB962C8B-B14F-4D97-AF65-F5344CB8AC3E}">
        <p14:creationId xmlns:p14="http://schemas.microsoft.com/office/powerpoint/2010/main" val="133912136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54</a:t>
            </a:fld>
            <a:endParaRPr lang="it-IT" altLang="it-IT"/>
          </a:p>
        </p:txBody>
      </p:sp>
    </p:spTree>
    <p:extLst>
      <p:ext uri="{BB962C8B-B14F-4D97-AF65-F5344CB8AC3E}">
        <p14:creationId xmlns:p14="http://schemas.microsoft.com/office/powerpoint/2010/main" val="318881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10</a:t>
            </a:fld>
            <a:endParaRPr lang="it-IT" altLang="it-IT"/>
          </a:p>
        </p:txBody>
      </p:sp>
    </p:spTree>
    <p:extLst>
      <p:ext uri="{BB962C8B-B14F-4D97-AF65-F5344CB8AC3E}">
        <p14:creationId xmlns:p14="http://schemas.microsoft.com/office/powerpoint/2010/main" val="44466014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55</a:t>
            </a:fld>
            <a:endParaRPr lang="it-IT" altLang="it-IT"/>
          </a:p>
        </p:txBody>
      </p:sp>
    </p:spTree>
    <p:extLst>
      <p:ext uri="{BB962C8B-B14F-4D97-AF65-F5344CB8AC3E}">
        <p14:creationId xmlns:p14="http://schemas.microsoft.com/office/powerpoint/2010/main" val="7920960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56</a:t>
            </a:fld>
            <a:endParaRPr lang="it-IT" altLang="it-IT"/>
          </a:p>
        </p:txBody>
      </p:sp>
    </p:spTree>
    <p:extLst>
      <p:ext uri="{BB962C8B-B14F-4D97-AF65-F5344CB8AC3E}">
        <p14:creationId xmlns:p14="http://schemas.microsoft.com/office/powerpoint/2010/main" val="394300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57</a:t>
            </a:fld>
            <a:endParaRPr lang="it-IT" altLang="it-IT"/>
          </a:p>
        </p:txBody>
      </p:sp>
    </p:spTree>
    <p:extLst>
      <p:ext uri="{BB962C8B-B14F-4D97-AF65-F5344CB8AC3E}">
        <p14:creationId xmlns:p14="http://schemas.microsoft.com/office/powerpoint/2010/main" val="180884287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58</a:t>
            </a:fld>
            <a:endParaRPr lang="it-IT" altLang="it-IT"/>
          </a:p>
        </p:txBody>
      </p:sp>
    </p:spTree>
    <p:extLst>
      <p:ext uri="{BB962C8B-B14F-4D97-AF65-F5344CB8AC3E}">
        <p14:creationId xmlns:p14="http://schemas.microsoft.com/office/powerpoint/2010/main" val="172752718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59</a:t>
            </a:fld>
            <a:endParaRPr lang="it-IT" altLang="it-IT"/>
          </a:p>
        </p:txBody>
      </p:sp>
    </p:spTree>
    <p:extLst>
      <p:ext uri="{BB962C8B-B14F-4D97-AF65-F5344CB8AC3E}">
        <p14:creationId xmlns:p14="http://schemas.microsoft.com/office/powerpoint/2010/main" val="57489752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60</a:t>
            </a:fld>
            <a:endParaRPr lang="it-IT" altLang="it-IT"/>
          </a:p>
        </p:txBody>
      </p:sp>
    </p:spTree>
    <p:extLst>
      <p:ext uri="{BB962C8B-B14F-4D97-AF65-F5344CB8AC3E}">
        <p14:creationId xmlns:p14="http://schemas.microsoft.com/office/powerpoint/2010/main" val="90153199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61</a:t>
            </a:fld>
            <a:endParaRPr lang="it-IT" altLang="it-IT"/>
          </a:p>
        </p:txBody>
      </p:sp>
    </p:spTree>
    <p:extLst>
      <p:ext uri="{BB962C8B-B14F-4D97-AF65-F5344CB8AC3E}">
        <p14:creationId xmlns:p14="http://schemas.microsoft.com/office/powerpoint/2010/main" val="207631843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62</a:t>
            </a:fld>
            <a:endParaRPr lang="it-IT" altLang="it-IT"/>
          </a:p>
        </p:txBody>
      </p:sp>
    </p:spTree>
    <p:extLst>
      <p:ext uri="{BB962C8B-B14F-4D97-AF65-F5344CB8AC3E}">
        <p14:creationId xmlns:p14="http://schemas.microsoft.com/office/powerpoint/2010/main" val="152330519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63</a:t>
            </a:fld>
            <a:endParaRPr lang="it-IT" altLang="it-IT"/>
          </a:p>
        </p:txBody>
      </p:sp>
    </p:spTree>
    <p:extLst>
      <p:ext uri="{BB962C8B-B14F-4D97-AF65-F5344CB8AC3E}">
        <p14:creationId xmlns:p14="http://schemas.microsoft.com/office/powerpoint/2010/main" val="25053723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64</a:t>
            </a:fld>
            <a:endParaRPr lang="it-IT" altLang="it-IT"/>
          </a:p>
        </p:txBody>
      </p:sp>
    </p:spTree>
    <p:extLst>
      <p:ext uri="{BB962C8B-B14F-4D97-AF65-F5344CB8AC3E}">
        <p14:creationId xmlns:p14="http://schemas.microsoft.com/office/powerpoint/2010/main" val="993764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11</a:t>
            </a:fld>
            <a:endParaRPr lang="it-IT" altLang="it-IT"/>
          </a:p>
        </p:txBody>
      </p:sp>
    </p:spTree>
    <p:extLst>
      <p:ext uri="{BB962C8B-B14F-4D97-AF65-F5344CB8AC3E}">
        <p14:creationId xmlns:p14="http://schemas.microsoft.com/office/powerpoint/2010/main" val="156698281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65</a:t>
            </a:fld>
            <a:endParaRPr lang="it-IT" altLang="it-IT"/>
          </a:p>
        </p:txBody>
      </p:sp>
    </p:spTree>
    <p:extLst>
      <p:ext uri="{BB962C8B-B14F-4D97-AF65-F5344CB8AC3E}">
        <p14:creationId xmlns:p14="http://schemas.microsoft.com/office/powerpoint/2010/main" val="205707004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66</a:t>
            </a:fld>
            <a:endParaRPr lang="it-IT" altLang="it-IT"/>
          </a:p>
        </p:txBody>
      </p:sp>
    </p:spTree>
    <p:extLst>
      <p:ext uri="{BB962C8B-B14F-4D97-AF65-F5344CB8AC3E}">
        <p14:creationId xmlns:p14="http://schemas.microsoft.com/office/powerpoint/2010/main" val="92342471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67</a:t>
            </a:fld>
            <a:endParaRPr lang="it-IT" altLang="it-IT"/>
          </a:p>
        </p:txBody>
      </p:sp>
    </p:spTree>
    <p:extLst>
      <p:ext uri="{BB962C8B-B14F-4D97-AF65-F5344CB8AC3E}">
        <p14:creationId xmlns:p14="http://schemas.microsoft.com/office/powerpoint/2010/main" val="53670981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68</a:t>
            </a:fld>
            <a:endParaRPr lang="it-IT" altLang="it-IT"/>
          </a:p>
        </p:txBody>
      </p:sp>
    </p:spTree>
    <p:extLst>
      <p:ext uri="{BB962C8B-B14F-4D97-AF65-F5344CB8AC3E}">
        <p14:creationId xmlns:p14="http://schemas.microsoft.com/office/powerpoint/2010/main" val="37944435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69</a:t>
            </a:fld>
            <a:endParaRPr lang="it-IT" altLang="it-IT"/>
          </a:p>
        </p:txBody>
      </p:sp>
    </p:spTree>
    <p:extLst>
      <p:ext uri="{BB962C8B-B14F-4D97-AF65-F5344CB8AC3E}">
        <p14:creationId xmlns:p14="http://schemas.microsoft.com/office/powerpoint/2010/main" val="38625454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70</a:t>
            </a:fld>
            <a:endParaRPr lang="it-IT" altLang="it-IT"/>
          </a:p>
        </p:txBody>
      </p:sp>
    </p:spTree>
    <p:extLst>
      <p:ext uri="{BB962C8B-B14F-4D97-AF65-F5344CB8AC3E}">
        <p14:creationId xmlns:p14="http://schemas.microsoft.com/office/powerpoint/2010/main" val="116513149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71</a:t>
            </a:fld>
            <a:endParaRPr lang="it-IT" altLang="it-IT"/>
          </a:p>
        </p:txBody>
      </p:sp>
    </p:spTree>
    <p:extLst>
      <p:ext uri="{BB962C8B-B14F-4D97-AF65-F5344CB8AC3E}">
        <p14:creationId xmlns:p14="http://schemas.microsoft.com/office/powerpoint/2010/main" val="34749910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72</a:t>
            </a:fld>
            <a:endParaRPr lang="it-IT" altLang="it-IT"/>
          </a:p>
        </p:txBody>
      </p:sp>
    </p:spTree>
    <p:extLst>
      <p:ext uri="{BB962C8B-B14F-4D97-AF65-F5344CB8AC3E}">
        <p14:creationId xmlns:p14="http://schemas.microsoft.com/office/powerpoint/2010/main" val="184187953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73</a:t>
            </a:fld>
            <a:endParaRPr lang="it-IT" altLang="it-IT"/>
          </a:p>
        </p:txBody>
      </p:sp>
    </p:spTree>
    <p:extLst>
      <p:ext uri="{BB962C8B-B14F-4D97-AF65-F5344CB8AC3E}">
        <p14:creationId xmlns:p14="http://schemas.microsoft.com/office/powerpoint/2010/main" val="2010371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74</a:t>
            </a:fld>
            <a:endParaRPr lang="it-IT" altLang="it-IT"/>
          </a:p>
        </p:txBody>
      </p:sp>
    </p:spTree>
    <p:extLst>
      <p:ext uri="{BB962C8B-B14F-4D97-AF65-F5344CB8AC3E}">
        <p14:creationId xmlns:p14="http://schemas.microsoft.com/office/powerpoint/2010/main" val="1285653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12</a:t>
            </a:fld>
            <a:endParaRPr lang="it-IT" altLang="it-IT"/>
          </a:p>
        </p:txBody>
      </p:sp>
    </p:spTree>
    <p:extLst>
      <p:ext uri="{BB962C8B-B14F-4D97-AF65-F5344CB8AC3E}">
        <p14:creationId xmlns:p14="http://schemas.microsoft.com/office/powerpoint/2010/main" val="125513826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75</a:t>
            </a:fld>
            <a:endParaRPr lang="it-IT" altLang="it-IT"/>
          </a:p>
        </p:txBody>
      </p:sp>
    </p:spTree>
    <p:extLst>
      <p:ext uri="{BB962C8B-B14F-4D97-AF65-F5344CB8AC3E}">
        <p14:creationId xmlns:p14="http://schemas.microsoft.com/office/powerpoint/2010/main" val="107936043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76</a:t>
            </a:fld>
            <a:endParaRPr lang="it-IT" altLang="it-IT"/>
          </a:p>
        </p:txBody>
      </p:sp>
    </p:spTree>
    <p:extLst>
      <p:ext uri="{BB962C8B-B14F-4D97-AF65-F5344CB8AC3E}">
        <p14:creationId xmlns:p14="http://schemas.microsoft.com/office/powerpoint/2010/main" val="175037823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77</a:t>
            </a:fld>
            <a:endParaRPr lang="it-IT" altLang="it-IT"/>
          </a:p>
        </p:txBody>
      </p:sp>
    </p:spTree>
    <p:extLst>
      <p:ext uri="{BB962C8B-B14F-4D97-AF65-F5344CB8AC3E}">
        <p14:creationId xmlns:p14="http://schemas.microsoft.com/office/powerpoint/2010/main" val="88749181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78</a:t>
            </a:fld>
            <a:endParaRPr lang="it-IT" altLang="it-IT"/>
          </a:p>
        </p:txBody>
      </p:sp>
    </p:spTree>
    <p:extLst>
      <p:ext uri="{BB962C8B-B14F-4D97-AF65-F5344CB8AC3E}">
        <p14:creationId xmlns:p14="http://schemas.microsoft.com/office/powerpoint/2010/main" val="21509804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mtClean="0"/>
              <a:t>DPR 194/2001 le tutele</a:t>
            </a:r>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79</a:t>
            </a:fld>
            <a:endParaRPr lang="it-IT" altLang="it-IT"/>
          </a:p>
        </p:txBody>
      </p:sp>
    </p:spTree>
    <p:extLst>
      <p:ext uri="{BB962C8B-B14F-4D97-AF65-F5344CB8AC3E}">
        <p14:creationId xmlns:p14="http://schemas.microsoft.com/office/powerpoint/2010/main" val="703770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13</a:t>
            </a:fld>
            <a:endParaRPr lang="it-IT" altLang="it-IT"/>
          </a:p>
        </p:txBody>
      </p:sp>
    </p:spTree>
    <p:extLst>
      <p:ext uri="{BB962C8B-B14F-4D97-AF65-F5344CB8AC3E}">
        <p14:creationId xmlns:p14="http://schemas.microsoft.com/office/powerpoint/2010/main" val="621811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8953B745-7FF7-0443-9B0C-B97293142358}" type="slidenum">
              <a:rPr lang="it-IT" altLang="it-IT" smtClean="0"/>
              <a:pPr>
                <a:defRPr/>
              </a:pPr>
              <a:t>14</a:t>
            </a:fld>
            <a:endParaRPr lang="it-IT" altLang="it-IT"/>
          </a:p>
        </p:txBody>
      </p:sp>
    </p:spTree>
    <p:extLst>
      <p:ext uri="{BB962C8B-B14F-4D97-AF65-F5344CB8AC3E}">
        <p14:creationId xmlns:p14="http://schemas.microsoft.com/office/powerpoint/2010/main" val="846725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smtClean="0"/>
              <a:t>a cura di Dario Pasini</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FB30B2D0-ED8C-2448-AEB5-35B5F2A83123}" type="slidenum">
              <a:rPr lang="it-IT" altLang="it-IT"/>
              <a:pPr>
                <a:defRPr/>
              </a:pPr>
              <a:t>‹n.›</a:t>
            </a:fld>
            <a:endParaRPr lang="it-IT" altLang="it-IT"/>
          </a:p>
        </p:txBody>
      </p:sp>
    </p:spTree>
    <p:extLst>
      <p:ext uri="{BB962C8B-B14F-4D97-AF65-F5344CB8AC3E}">
        <p14:creationId xmlns:p14="http://schemas.microsoft.com/office/powerpoint/2010/main" val="1138386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smtClean="0"/>
              <a:t>a cura di Dario Pasini</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D1D5641B-31C6-3A44-9DA6-E5A4B77B1A1C}" type="slidenum">
              <a:rPr lang="it-IT" altLang="it-IT"/>
              <a:pPr>
                <a:defRPr/>
              </a:pPr>
              <a:t>‹n.›</a:t>
            </a:fld>
            <a:endParaRPr lang="it-IT" altLang="it-IT"/>
          </a:p>
        </p:txBody>
      </p:sp>
    </p:spTree>
    <p:extLst>
      <p:ext uri="{BB962C8B-B14F-4D97-AF65-F5344CB8AC3E}">
        <p14:creationId xmlns:p14="http://schemas.microsoft.com/office/powerpoint/2010/main" val="1381078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smtClean="0"/>
              <a:t>a cura di Dario Pasini</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B0497CC3-AAE9-2A48-86C1-269BF9F979B1}" type="slidenum">
              <a:rPr lang="it-IT" altLang="it-IT"/>
              <a:pPr>
                <a:defRPr/>
              </a:pPr>
              <a:t>‹n.›</a:t>
            </a:fld>
            <a:endParaRPr lang="it-IT" altLang="it-IT"/>
          </a:p>
        </p:txBody>
      </p:sp>
    </p:spTree>
    <p:extLst>
      <p:ext uri="{BB962C8B-B14F-4D97-AF65-F5344CB8AC3E}">
        <p14:creationId xmlns:p14="http://schemas.microsoft.com/office/powerpoint/2010/main" val="1790655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smtClean="0"/>
              <a:t>a cura di Dario Pasini</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3DFC100E-E653-2449-AED7-68BAFA1300C3}" type="slidenum">
              <a:rPr lang="it-IT" altLang="it-IT"/>
              <a:pPr>
                <a:defRPr/>
              </a:pPr>
              <a:t>‹n.›</a:t>
            </a:fld>
            <a:endParaRPr lang="it-IT" altLang="it-IT"/>
          </a:p>
        </p:txBody>
      </p:sp>
    </p:spTree>
    <p:extLst>
      <p:ext uri="{BB962C8B-B14F-4D97-AF65-F5344CB8AC3E}">
        <p14:creationId xmlns:p14="http://schemas.microsoft.com/office/powerpoint/2010/main" val="931522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smtClean="0"/>
              <a:t>a cura di Dario Pasini</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78A3D5F9-DB60-DB4E-8780-3B1544C05716}" type="slidenum">
              <a:rPr lang="it-IT" altLang="it-IT"/>
              <a:pPr>
                <a:defRPr/>
              </a:pPr>
              <a:t>‹n.›</a:t>
            </a:fld>
            <a:endParaRPr lang="it-IT" altLang="it-IT"/>
          </a:p>
        </p:txBody>
      </p:sp>
    </p:spTree>
    <p:extLst>
      <p:ext uri="{BB962C8B-B14F-4D97-AF65-F5344CB8AC3E}">
        <p14:creationId xmlns:p14="http://schemas.microsoft.com/office/powerpoint/2010/main" val="950803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smtClean="0"/>
              <a:t>a cura di Dario Pasini</a:t>
            </a:r>
            <a:endParaRPr lang="it-IT"/>
          </a:p>
        </p:txBody>
      </p:sp>
      <p:sp>
        <p:nvSpPr>
          <p:cNvPr id="7" name="Segnaposto numero diapositiva 5"/>
          <p:cNvSpPr>
            <a:spLocks noGrp="1"/>
          </p:cNvSpPr>
          <p:nvPr>
            <p:ph type="sldNum" sz="quarter" idx="12"/>
          </p:nvPr>
        </p:nvSpPr>
        <p:spPr/>
        <p:txBody>
          <a:bodyPr/>
          <a:lstStyle>
            <a:lvl1pPr>
              <a:defRPr/>
            </a:lvl1pPr>
          </a:lstStyle>
          <a:p>
            <a:pPr>
              <a:defRPr/>
            </a:pPr>
            <a:fld id="{C8567453-6F90-5043-BB95-25D0FFA3C31C}" type="slidenum">
              <a:rPr lang="it-IT" altLang="it-IT"/>
              <a:pPr>
                <a:defRPr/>
              </a:pPr>
              <a:t>‹n.›</a:t>
            </a:fld>
            <a:endParaRPr lang="it-IT" altLang="it-IT"/>
          </a:p>
        </p:txBody>
      </p:sp>
    </p:spTree>
    <p:extLst>
      <p:ext uri="{BB962C8B-B14F-4D97-AF65-F5344CB8AC3E}">
        <p14:creationId xmlns:p14="http://schemas.microsoft.com/office/powerpoint/2010/main" val="733212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endParaRPr lang="it-IT"/>
          </a:p>
        </p:txBody>
      </p:sp>
      <p:sp>
        <p:nvSpPr>
          <p:cNvPr id="8" name="Segnaposto piè di pagina 4"/>
          <p:cNvSpPr>
            <a:spLocks noGrp="1"/>
          </p:cNvSpPr>
          <p:nvPr>
            <p:ph type="ftr" sz="quarter" idx="11"/>
          </p:nvPr>
        </p:nvSpPr>
        <p:spPr/>
        <p:txBody>
          <a:bodyPr/>
          <a:lstStyle>
            <a:lvl1pPr>
              <a:defRPr/>
            </a:lvl1pPr>
          </a:lstStyle>
          <a:p>
            <a:pPr>
              <a:defRPr/>
            </a:pPr>
            <a:r>
              <a:rPr lang="it-IT" smtClean="0"/>
              <a:t>a cura di Dario Pasini</a:t>
            </a:r>
            <a:endParaRPr lang="it-IT"/>
          </a:p>
        </p:txBody>
      </p:sp>
      <p:sp>
        <p:nvSpPr>
          <p:cNvPr id="9" name="Segnaposto numero diapositiva 5"/>
          <p:cNvSpPr>
            <a:spLocks noGrp="1"/>
          </p:cNvSpPr>
          <p:nvPr>
            <p:ph type="sldNum" sz="quarter" idx="12"/>
          </p:nvPr>
        </p:nvSpPr>
        <p:spPr/>
        <p:txBody>
          <a:bodyPr/>
          <a:lstStyle>
            <a:lvl1pPr>
              <a:defRPr/>
            </a:lvl1pPr>
          </a:lstStyle>
          <a:p>
            <a:pPr>
              <a:defRPr/>
            </a:pPr>
            <a:fld id="{9FA7D920-D0C2-B545-8045-B76841BD2634}" type="slidenum">
              <a:rPr lang="it-IT" altLang="it-IT"/>
              <a:pPr>
                <a:defRPr/>
              </a:pPr>
              <a:t>‹n.›</a:t>
            </a:fld>
            <a:endParaRPr lang="it-IT" altLang="it-IT"/>
          </a:p>
        </p:txBody>
      </p:sp>
    </p:spTree>
    <p:extLst>
      <p:ext uri="{BB962C8B-B14F-4D97-AF65-F5344CB8AC3E}">
        <p14:creationId xmlns:p14="http://schemas.microsoft.com/office/powerpoint/2010/main" val="837808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r>
              <a:rPr lang="it-IT" smtClean="0"/>
              <a:t>a cura di Dario Pasini</a:t>
            </a:r>
            <a:endParaRPr lang="it-IT"/>
          </a:p>
        </p:txBody>
      </p:sp>
      <p:sp>
        <p:nvSpPr>
          <p:cNvPr id="5" name="Segnaposto numero diapositiva 5"/>
          <p:cNvSpPr>
            <a:spLocks noGrp="1"/>
          </p:cNvSpPr>
          <p:nvPr>
            <p:ph type="sldNum" sz="quarter" idx="12"/>
          </p:nvPr>
        </p:nvSpPr>
        <p:spPr/>
        <p:txBody>
          <a:bodyPr/>
          <a:lstStyle>
            <a:lvl1pPr>
              <a:defRPr/>
            </a:lvl1pPr>
          </a:lstStyle>
          <a:p>
            <a:pPr>
              <a:defRPr/>
            </a:pPr>
            <a:fld id="{5A328044-9FA5-E54B-8F02-D639BF66AC27}" type="slidenum">
              <a:rPr lang="it-IT" altLang="it-IT"/>
              <a:pPr>
                <a:defRPr/>
              </a:pPr>
              <a:t>‹n.›</a:t>
            </a:fld>
            <a:endParaRPr lang="it-IT" altLang="it-IT"/>
          </a:p>
        </p:txBody>
      </p:sp>
    </p:spTree>
    <p:extLst>
      <p:ext uri="{BB962C8B-B14F-4D97-AF65-F5344CB8AC3E}">
        <p14:creationId xmlns:p14="http://schemas.microsoft.com/office/powerpoint/2010/main" val="214216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endParaRPr lang="it-IT"/>
          </a:p>
        </p:txBody>
      </p:sp>
      <p:sp>
        <p:nvSpPr>
          <p:cNvPr id="3" name="Segnaposto piè di pagina 4"/>
          <p:cNvSpPr>
            <a:spLocks noGrp="1"/>
          </p:cNvSpPr>
          <p:nvPr>
            <p:ph type="ftr" sz="quarter" idx="11"/>
          </p:nvPr>
        </p:nvSpPr>
        <p:spPr/>
        <p:txBody>
          <a:bodyPr/>
          <a:lstStyle>
            <a:lvl1pPr>
              <a:defRPr/>
            </a:lvl1pPr>
          </a:lstStyle>
          <a:p>
            <a:pPr>
              <a:defRPr/>
            </a:pPr>
            <a:r>
              <a:rPr lang="it-IT" smtClean="0"/>
              <a:t>a cura di Dario Pasini</a:t>
            </a:r>
            <a:endParaRPr lang="it-IT"/>
          </a:p>
        </p:txBody>
      </p:sp>
      <p:sp>
        <p:nvSpPr>
          <p:cNvPr id="4" name="Segnaposto numero diapositiva 5"/>
          <p:cNvSpPr>
            <a:spLocks noGrp="1"/>
          </p:cNvSpPr>
          <p:nvPr>
            <p:ph type="sldNum" sz="quarter" idx="12"/>
          </p:nvPr>
        </p:nvSpPr>
        <p:spPr/>
        <p:txBody>
          <a:bodyPr/>
          <a:lstStyle>
            <a:lvl1pPr>
              <a:defRPr/>
            </a:lvl1pPr>
          </a:lstStyle>
          <a:p>
            <a:pPr>
              <a:defRPr/>
            </a:pPr>
            <a:fld id="{BCB49B5D-F818-E24D-A943-5D449E6E0829}" type="slidenum">
              <a:rPr lang="it-IT" altLang="it-IT"/>
              <a:pPr>
                <a:defRPr/>
              </a:pPr>
              <a:t>‹n.›</a:t>
            </a:fld>
            <a:endParaRPr lang="it-IT" altLang="it-IT"/>
          </a:p>
        </p:txBody>
      </p:sp>
    </p:spTree>
    <p:extLst>
      <p:ext uri="{BB962C8B-B14F-4D97-AF65-F5344CB8AC3E}">
        <p14:creationId xmlns:p14="http://schemas.microsoft.com/office/powerpoint/2010/main" val="81263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smtClean="0"/>
              <a:t>a cura di Dario Pasini</a:t>
            </a:r>
            <a:endParaRPr lang="it-IT"/>
          </a:p>
        </p:txBody>
      </p:sp>
      <p:sp>
        <p:nvSpPr>
          <p:cNvPr id="7" name="Segnaposto numero diapositiva 5"/>
          <p:cNvSpPr>
            <a:spLocks noGrp="1"/>
          </p:cNvSpPr>
          <p:nvPr>
            <p:ph type="sldNum" sz="quarter" idx="12"/>
          </p:nvPr>
        </p:nvSpPr>
        <p:spPr/>
        <p:txBody>
          <a:bodyPr/>
          <a:lstStyle>
            <a:lvl1pPr>
              <a:defRPr/>
            </a:lvl1pPr>
          </a:lstStyle>
          <a:p>
            <a:pPr>
              <a:defRPr/>
            </a:pPr>
            <a:fld id="{E56291EE-7C9C-2D41-BEE4-08D4EABD3195}" type="slidenum">
              <a:rPr lang="it-IT" altLang="it-IT"/>
              <a:pPr>
                <a:defRPr/>
              </a:pPr>
              <a:t>‹n.›</a:t>
            </a:fld>
            <a:endParaRPr lang="it-IT" altLang="it-IT"/>
          </a:p>
        </p:txBody>
      </p:sp>
    </p:spTree>
    <p:extLst>
      <p:ext uri="{BB962C8B-B14F-4D97-AF65-F5344CB8AC3E}">
        <p14:creationId xmlns:p14="http://schemas.microsoft.com/office/powerpoint/2010/main" val="213684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smtClean="0"/>
              <a:t>a cura di Dario Pasini</a:t>
            </a:r>
            <a:endParaRPr lang="it-IT"/>
          </a:p>
        </p:txBody>
      </p:sp>
      <p:sp>
        <p:nvSpPr>
          <p:cNvPr id="7" name="Segnaposto numero diapositiva 5"/>
          <p:cNvSpPr>
            <a:spLocks noGrp="1"/>
          </p:cNvSpPr>
          <p:nvPr>
            <p:ph type="sldNum" sz="quarter" idx="12"/>
          </p:nvPr>
        </p:nvSpPr>
        <p:spPr/>
        <p:txBody>
          <a:bodyPr/>
          <a:lstStyle>
            <a:lvl1pPr>
              <a:defRPr/>
            </a:lvl1pPr>
          </a:lstStyle>
          <a:p>
            <a:pPr>
              <a:defRPr/>
            </a:pPr>
            <a:fld id="{FFD5E803-F864-2045-9397-2A875627D829}" type="slidenum">
              <a:rPr lang="it-IT" altLang="it-IT"/>
              <a:pPr>
                <a:defRPr/>
              </a:pPr>
              <a:t>‹n.›</a:t>
            </a:fld>
            <a:endParaRPr lang="it-IT" altLang="it-IT"/>
          </a:p>
        </p:txBody>
      </p:sp>
    </p:spTree>
    <p:extLst>
      <p:ext uri="{BB962C8B-B14F-4D97-AF65-F5344CB8AC3E}">
        <p14:creationId xmlns:p14="http://schemas.microsoft.com/office/powerpoint/2010/main" val="15305491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it-IT" altLang="it-IT"/>
              <a:t>Fare clic per modificare stile</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ea typeface="ＭＳ Ｐゴシック" charset="0"/>
                <a:cs typeface="ＭＳ Ｐゴシック" charset="0"/>
              </a:defRPr>
            </a:lvl1pPr>
          </a:lstStyle>
          <a:p>
            <a:pPr>
              <a:defRPr/>
            </a:pP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ea typeface="ＭＳ Ｐゴシック" charset="0"/>
                <a:cs typeface="ＭＳ Ｐゴシック" charset="0"/>
              </a:defRPr>
            </a:lvl1pPr>
          </a:lstStyle>
          <a:p>
            <a:pPr>
              <a:defRPr/>
            </a:pPr>
            <a:r>
              <a:rPr lang="it-IT" smtClean="0"/>
              <a:t>a cura di Dario Pasini</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D841CC96-6E14-0D4B-BC8C-D25AA0E35666}"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mj-cs"/>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mailto:d.pasini@ccv-mi.org" TargetMode="External"/><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547265" y="2204864"/>
            <a:ext cx="7992888" cy="255454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La legislazione in Protezione Civile</a:t>
            </a:r>
          </a:p>
          <a:p>
            <a:pPr algn="ctr" eaLnBrk="1" hangingPunct="1">
              <a:defRPr/>
            </a:pPr>
            <a:endParaRPr lang="it-IT" b="1" dirty="0" smtClean="0">
              <a:ln w="10541" cmpd="sng">
                <a:solidFill>
                  <a:srgbClr val="7D7D7D">
                    <a:tint val="100000"/>
                    <a:shade val="100000"/>
                    <a:satMod val="110000"/>
                  </a:srgbClr>
                </a:solidFill>
                <a:prstDash val="solid"/>
              </a:ln>
              <a:solidFill>
                <a:srgbClr val="004EC0"/>
              </a:solidFill>
            </a:endParaRP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a cura di Dario Pasini</a:t>
            </a:r>
          </a:p>
          <a:p>
            <a:pPr algn="ctr" eaLnBrk="1" hangingPunct="1">
              <a:defRPr/>
            </a:pPr>
            <a:endParaRPr lang="it-IT" b="1" dirty="0">
              <a:ln w="10541" cmpd="sng">
                <a:solidFill>
                  <a:srgbClr val="7D7D7D">
                    <a:tint val="100000"/>
                    <a:shade val="100000"/>
                    <a:satMod val="110000"/>
                  </a:srgbClr>
                </a:solidFill>
                <a:prstDash val="solid"/>
              </a:ln>
              <a:solidFill>
                <a:srgbClr val="004EC0"/>
              </a:solidFill>
            </a:endParaRP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San Zenone al Lambro, 17 febbraio 2018</a:t>
            </a:r>
          </a:p>
          <a:p>
            <a:pPr algn="ctr" eaLnBrk="1" hangingPunct="1">
              <a:defRPr/>
            </a:pPr>
            <a:endParaRPr lang="it-IT" b="1" dirty="0">
              <a:ln w="10541" cmpd="sng">
                <a:solidFill>
                  <a:srgbClr val="7D7D7D">
                    <a:tint val="100000"/>
                    <a:shade val="100000"/>
                    <a:satMod val="110000"/>
                  </a:srgbClr>
                </a:solidFill>
                <a:prstDash val="solid"/>
              </a:ln>
              <a:solidFill>
                <a:srgbClr val="004EC0"/>
              </a:solidFill>
            </a:endParaRP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corso base per operatori volontari di protezione civile A1-01</a:t>
            </a:r>
            <a:endParaRPr lang="it-IT" b="1" dirty="0">
              <a:ln w="10541" cmpd="sng">
                <a:solidFill>
                  <a:srgbClr val="7D7D7D">
                    <a:tint val="100000"/>
                    <a:shade val="100000"/>
                    <a:satMod val="110000"/>
                  </a:srgbClr>
                </a:solidFill>
                <a:prstDash val="solid"/>
              </a:ln>
              <a:solidFill>
                <a:srgbClr val="004EC0"/>
              </a:solidFill>
            </a:endParaRPr>
          </a:p>
        </p:txBody>
      </p:sp>
      <p:sp>
        <p:nvSpPr>
          <p:cNvPr id="4" name="Segnaposto piè di pagina 3"/>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5" name="Segnaposto numero diapositiva 4"/>
          <p:cNvSpPr>
            <a:spLocks noGrp="1"/>
          </p:cNvSpPr>
          <p:nvPr>
            <p:ph type="sldNum" sz="quarter" idx="12"/>
          </p:nvPr>
        </p:nvSpPr>
        <p:spPr/>
        <p:txBody>
          <a:bodyPr/>
          <a:lstStyle/>
          <a:p>
            <a:pPr>
              <a:defRPr/>
            </a:pPr>
            <a:fld id="{3DFC100E-E653-2449-AED7-68BAFA1300C3}" type="slidenum">
              <a:rPr lang="it-IT" altLang="it-IT" smtClean="0">
                <a:latin typeface="+mn-lt"/>
              </a:rPr>
              <a:pPr>
                <a:defRPr/>
              </a:pPr>
              <a:t>1</a:t>
            </a:fld>
            <a:endParaRPr lang="it-IT" altLang="it-IT"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10</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117 del 3.7.2017</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Testo unico del Terzo Settore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r>
              <a:rPr lang="it-IT" sz="1600" b="1" dirty="0" smtClean="0">
                <a:ln w="10541" cmpd="sng">
                  <a:solidFill>
                    <a:srgbClr val="7D7D7D">
                      <a:tint val="100000"/>
                      <a:shade val="100000"/>
                      <a:satMod val="110000"/>
                    </a:srgbClr>
                  </a:solidFill>
                  <a:prstDash val="solid"/>
                </a:ln>
                <a:solidFill>
                  <a:srgbClr val="FF0000"/>
                </a:solidFill>
              </a:rPr>
              <a:t>Il Volontariato</a:t>
            </a:r>
          </a:p>
        </p:txBody>
      </p:sp>
      <p:sp>
        <p:nvSpPr>
          <p:cNvPr id="9" name="Rettangolo 8"/>
          <p:cNvSpPr/>
          <p:nvPr/>
        </p:nvSpPr>
        <p:spPr>
          <a:xfrm>
            <a:off x="557720" y="208767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4 Chi sono gli ETS (enti del terzo settore)</a:t>
            </a: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39750" y="2803318"/>
            <a:ext cx="7992888" cy="329320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buFont typeface="Wingdings" panose="05000000000000000000" pitchFamily="2" charset="2"/>
              <a:buChar char="ü"/>
            </a:pPr>
            <a:r>
              <a:rPr lang="it-IT" dirty="0">
                <a:solidFill>
                  <a:schemeClr val="tx2"/>
                </a:solidFill>
              </a:rPr>
              <a:t>Organizzazioni di volontariato</a:t>
            </a:r>
          </a:p>
          <a:p>
            <a:pPr>
              <a:buFont typeface="Wingdings" panose="05000000000000000000" pitchFamily="2" charset="2"/>
              <a:buChar char="ü"/>
            </a:pPr>
            <a:r>
              <a:rPr lang="it-IT" dirty="0">
                <a:solidFill>
                  <a:schemeClr val="tx2"/>
                </a:solidFill>
              </a:rPr>
              <a:t>Associazioni di promozione sociale</a:t>
            </a:r>
          </a:p>
          <a:p>
            <a:pPr>
              <a:buFont typeface="Wingdings" panose="05000000000000000000" pitchFamily="2" charset="2"/>
              <a:buChar char="ü"/>
            </a:pPr>
            <a:r>
              <a:rPr lang="it-IT" dirty="0">
                <a:solidFill>
                  <a:schemeClr val="tx2"/>
                </a:solidFill>
              </a:rPr>
              <a:t>Enti filantropici</a:t>
            </a:r>
          </a:p>
          <a:p>
            <a:pPr>
              <a:buFont typeface="Wingdings" panose="05000000000000000000" pitchFamily="2" charset="2"/>
              <a:buChar char="ü"/>
            </a:pPr>
            <a:r>
              <a:rPr lang="it-IT" dirty="0">
                <a:solidFill>
                  <a:schemeClr val="tx2"/>
                </a:solidFill>
              </a:rPr>
              <a:t>Imprese e cooperative sociali</a:t>
            </a:r>
          </a:p>
          <a:p>
            <a:pPr>
              <a:buFont typeface="Wingdings" panose="05000000000000000000" pitchFamily="2" charset="2"/>
              <a:buChar char="ü"/>
            </a:pPr>
            <a:r>
              <a:rPr lang="it-IT" dirty="0">
                <a:solidFill>
                  <a:schemeClr val="tx2"/>
                </a:solidFill>
              </a:rPr>
              <a:t>Reti associative</a:t>
            </a:r>
          </a:p>
          <a:p>
            <a:pPr>
              <a:buFont typeface="Wingdings" panose="05000000000000000000" pitchFamily="2" charset="2"/>
              <a:buChar char="ü"/>
            </a:pPr>
            <a:r>
              <a:rPr lang="it-IT" dirty="0">
                <a:solidFill>
                  <a:schemeClr val="tx2"/>
                </a:solidFill>
              </a:rPr>
              <a:t>Associazioni riconosciute e non</a:t>
            </a:r>
          </a:p>
          <a:p>
            <a:pPr>
              <a:buFont typeface="Wingdings" panose="05000000000000000000" pitchFamily="2" charset="2"/>
              <a:buChar char="ü"/>
            </a:pPr>
            <a:r>
              <a:rPr lang="it-IT" dirty="0">
                <a:solidFill>
                  <a:schemeClr val="tx2"/>
                </a:solidFill>
              </a:rPr>
              <a:t>Fondazioni</a:t>
            </a:r>
          </a:p>
          <a:p>
            <a:pPr marL="114300" indent="0">
              <a:buNone/>
            </a:pPr>
            <a:r>
              <a:rPr lang="it-IT" sz="2000" dirty="0">
                <a:solidFill>
                  <a:schemeClr val="tx2"/>
                </a:solidFill>
              </a:rPr>
              <a:t>NO Pubbliche Amministrazioni, Associazioni politiche , Sindacati, Associazioni professionali, Enti religiosi salvo le branche a finalità sociale</a:t>
            </a:r>
          </a:p>
        </p:txBody>
      </p:sp>
    </p:spTree>
    <p:extLst>
      <p:ext uri="{BB962C8B-B14F-4D97-AF65-F5344CB8AC3E}">
        <p14:creationId xmlns:p14="http://schemas.microsoft.com/office/powerpoint/2010/main" val="718750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11</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117 del 3.7.2017</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Testo unico del Terzo Settore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r>
              <a:rPr lang="it-IT" sz="1600" b="1" dirty="0" smtClean="0">
                <a:ln w="10541" cmpd="sng">
                  <a:solidFill>
                    <a:srgbClr val="7D7D7D">
                      <a:tint val="100000"/>
                      <a:shade val="100000"/>
                      <a:satMod val="110000"/>
                    </a:srgbClr>
                  </a:solidFill>
                  <a:prstDash val="solid"/>
                </a:ln>
                <a:solidFill>
                  <a:srgbClr val="FF0000"/>
                </a:solidFill>
              </a:rPr>
              <a:t>Il Volontariato</a:t>
            </a:r>
          </a:p>
        </p:txBody>
      </p:sp>
      <p:sp>
        <p:nvSpPr>
          <p:cNvPr id="9" name="Rettangolo 8"/>
          <p:cNvSpPr/>
          <p:nvPr/>
        </p:nvSpPr>
        <p:spPr>
          <a:xfrm>
            <a:off x="557720" y="208767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5 Cosa fanno (tranne le imprese sociali)</a:t>
            </a: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39750" y="2996952"/>
            <a:ext cx="7992888" cy="193899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buFont typeface="Wingdings" panose="05000000000000000000" pitchFamily="2" charset="2"/>
              <a:buChar char="Ø"/>
            </a:pPr>
            <a:r>
              <a:rPr lang="it-IT" sz="2000" dirty="0">
                <a:solidFill>
                  <a:schemeClr val="tx2"/>
                </a:solidFill>
              </a:rPr>
              <a:t>Attività ed iniziative poste in essere da un ente al fine di finanziare le proprie attività anche con lasciti, donazioni e contributi</a:t>
            </a:r>
          </a:p>
          <a:p>
            <a:pPr>
              <a:buFont typeface="Wingdings" panose="05000000000000000000" pitchFamily="2" charset="2"/>
              <a:buChar char="Ø"/>
            </a:pPr>
            <a:endParaRPr lang="it-IT" sz="2000" dirty="0">
              <a:solidFill>
                <a:schemeClr val="tx2"/>
              </a:solidFill>
            </a:endParaRPr>
          </a:p>
          <a:p>
            <a:pPr>
              <a:buFont typeface="Wingdings" panose="05000000000000000000" pitchFamily="2" charset="2"/>
              <a:buChar char="Ø"/>
            </a:pPr>
            <a:r>
              <a:rPr lang="it-IT" sz="2000" dirty="0">
                <a:solidFill>
                  <a:schemeClr val="tx2"/>
                </a:solidFill>
              </a:rPr>
              <a:t>Possono organizzare attività di raccolta fondi</a:t>
            </a:r>
          </a:p>
          <a:p>
            <a:pPr>
              <a:buFont typeface="Wingdings" panose="05000000000000000000" pitchFamily="2" charset="2"/>
              <a:buChar char="Ø"/>
            </a:pPr>
            <a:endParaRPr lang="it-IT" sz="2000" dirty="0">
              <a:solidFill>
                <a:schemeClr val="tx2"/>
              </a:solidFill>
            </a:endParaRPr>
          </a:p>
          <a:p>
            <a:pPr>
              <a:buFont typeface="Wingdings" panose="05000000000000000000" pitchFamily="2" charset="2"/>
              <a:buChar char="Ø"/>
            </a:pPr>
            <a:r>
              <a:rPr lang="it-IT" sz="2000" dirty="0">
                <a:solidFill>
                  <a:schemeClr val="tx2"/>
                </a:solidFill>
              </a:rPr>
              <a:t>Divieto distribuzione utili e avanzi di gestione ai soci</a:t>
            </a:r>
          </a:p>
        </p:txBody>
      </p:sp>
    </p:spTree>
    <p:extLst>
      <p:ext uri="{BB962C8B-B14F-4D97-AF65-F5344CB8AC3E}">
        <p14:creationId xmlns:p14="http://schemas.microsoft.com/office/powerpoint/2010/main" val="1719792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12</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117 del 3.7.2017</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Testo unico del Terzo Settore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r>
              <a:rPr lang="it-IT" sz="1600" b="1" dirty="0" smtClean="0">
                <a:ln w="10541" cmpd="sng">
                  <a:solidFill>
                    <a:srgbClr val="7D7D7D">
                      <a:tint val="100000"/>
                      <a:shade val="100000"/>
                      <a:satMod val="110000"/>
                    </a:srgbClr>
                  </a:solidFill>
                  <a:prstDash val="solid"/>
                </a:ln>
                <a:solidFill>
                  <a:srgbClr val="FF0000"/>
                </a:solidFill>
              </a:rPr>
              <a:t>Il Volontariato</a:t>
            </a:r>
          </a:p>
        </p:txBody>
      </p:sp>
      <p:sp>
        <p:nvSpPr>
          <p:cNvPr id="9" name="Rettangolo 8"/>
          <p:cNvSpPr/>
          <p:nvPr/>
        </p:nvSpPr>
        <p:spPr>
          <a:xfrm>
            <a:off x="557720" y="208767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7/8 La raccolta fondi</a:t>
            </a: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39750" y="3284984"/>
            <a:ext cx="7992888" cy="267765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buFont typeface="Wingdings" panose="05000000000000000000" pitchFamily="2" charset="2"/>
              <a:buChar char="Ø"/>
            </a:pPr>
            <a:r>
              <a:rPr lang="it-IT" dirty="0">
                <a:solidFill>
                  <a:schemeClr val="tx2"/>
                </a:solidFill>
              </a:rPr>
              <a:t>Attività ed iniziative poste in essere da un ente al fine di finanziare le proprie attività anche con lasciti, donazioni e contributi</a:t>
            </a:r>
          </a:p>
          <a:p>
            <a:pPr>
              <a:buFont typeface="Wingdings" panose="05000000000000000000" pitchFamily="2" charset="2"/>
              <a:buChar char="Ø"/>
            </a:pPr>
            <a:endParaRPr lang="it-IT" dirty="0">
              <a:solidFill>
                <a:schemeClr val="tx2"/>
              </a:solidFill>
            </a:endParaRPr>
          </a:p>
          <a:p>
            <a:pPr>
              <a:buFont typeface="Wingdings" panose="05000000000000000000" pitchFamily="2" charset="2"/>
              <a:buChar char="Ø"/>
            </a:pPr>
            <a:r>
              <a:rPr lang="it-IT" dirty="0">
                <a:solidFill>
                  <a:schemeClr val="tx2"/>
                </a:solidFill>
              </a:rPr>
              <a:t>Possono organizzare attività di raccolta fondi</a:t>
            </a:r>
          </a:p>
          <a:p>
            <a:pPr>
              <a:buFont typeface="Wingdings" panose="05000000000000000000" pitchFamily="2" charset="2"/>
              <a:buChar char="Ø"/>
            </a:pPr>
            <a:endParaRPr lang="it-IT" dirty="0">
              <a:solidFill>
                <a:schemeClr val="tx2"/>
              </a:solidFill>
            </a:endParaRPr>
          </a:p>
          <a:p>
            <a:pPr>
              <a:buFont typeface="Wingdings" panose="05000000000000000000" pitchFamily="2" charset="2"/>
              <a:buChar char="Ø"/>
            </a:pPr>
            <a:r>
              <a:rPr lang="it-IT" dirty="0">
                <a:solidFill>
                  <a:schemeClr val="tx2"/>
                </a:solidFill>
              </a:rPr>
              <a:t>Divieto distribuzione utili e avanzi di gestione ai soci</a:t>
            </a:r>
          </a:p>
        </p:txBody>
      </p:sp>
    </p:spTree>
    <p:extLst>
      <p:ext uri="{BB962C8B-B14F-4D97-AF65-F5344CB8AC3E}">
        <p14:creationId xmlns:p14="http://schemas.microsoft.com/office/powerpoint/2010/main" val="308646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13</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117 del 3.7.2017</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Testo unico del Terzo Settore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r>
              <a:rPr lang="it-IT" sz="1600" b="1" dirty="0" smtClean="0">
                <a:ln w="10541" cmpd="sng">
                  <a:solidFill>
                    <a:srgbClr val="7D7D7D">
                      <a:tint val="100000"/>
                      <a:shade val="100000"/>
                      <a:satMod val="110000"/>
                    </a:srgbClr>
                  </a:solidFill>
                  <a:prstDash val="solid"/>
                </a:ln>
                <a:solidFill>
                  <a:srgbClr val="FF0000"/>
                </a:solidFill>
              </a:rPr>
              <a:t>Il Volontariato</a:t>
            </a:r>
          </a:p>
        </p:txBody>
      </p:sp>
      <p:sp>
        <p:nvSpPr>
          <p:cNvPr id="9" name="Rettangolo 8"/>
          <p:cNvSpPr/>
          <p:nvPr/>
        </p:nvSpPr>
        <p:spPr>
          <a:xfrm>
            <a:off x="557720" y="208767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11/45 </a:t>
            </a:r>
            <a:r>
              <a:rPr lang="it-IT" b="1" dirty="0" err="1" smtClean="0">
                <a:ln w="10541" cmpd="sng">
                  <a:solidFill>
                    <a:srgbClr val="7D7D7D">
                      <a:tint val="100000"/>
                      <a:shade val="100000"/>
                      <a:satMod val="110000"/>
                    </a:srgbClr>
                  </a:solidFill>
                  <a:prstDash val="solid"/>
                </a:ln>
                <a:solidFill>
                  <a:srgbClr val="004EC0"/>
                </a:solidFill>
              </a:rPr>
              <a:t>ss</a:t>
            </a:r>
            <a:r>
              <a:rPr lang="it-IT" b="1" dirty="0" smtClean="0">
                <a:ln w="10541" cmpd="sng">
                  <a:solidFill>
                    <a:srgbClr val="7D7D7D">
                      <a:tint val="100000"/>
                      <a:shade val="100000"/>
                      <a:satMod val="110000"/>
                    </a:srgbClr>
                  </a:solidFill>
                  <a:prstDash val="solid"/>
                </a:ln>
                <a:solidFill>
                  <a:srgbClr val="004EC0"/>
                </a:solidFill>
              </a:rPr>
              <a:t> Registro Unico Terzo settore</a:t>
            </a: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39750" y="3284984"/>
            <a:ext cx="7992888" cy="83099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r>
              <a:rPr lang="it-IT" dirty="0">
                <a:solidFill>
                  <a:schemeClr val="tx2"/>
                </a:solidFill>
              </a:rPr>
              <a:t>Accorpa oltre 300 registri ed albi esistenti </a:t>
            </a:r>
          </a:p>
          <a:p>
            <a:r>
              <a:rPr lang="it-IT" dirty="0">
                <a:solidFill>
                  <a:schemeClr val="tx2"/>
                </a:solidFill>
              </a:rPr>
              <a:t>Registro diviso per tipologia</a:t>
            </a:r>
          </a:p>
        </p:txBody>
      </p:sp>
    </p:spTree>
    <p:extLst>
      <p:ext uri="{BB962C8B-B14F-4D97-AF65-F5344CB8AC3E}">
        <p14:creationId xmlns:p14="http://schemas.microsoft.com/office/powerpoint/2010/main" val="1265246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14</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117 del 3.7.2017</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Testo unico del Terzo Settore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r>
              <a:rPr lang="it-IT" sz="1600" b="1" dirty="0" smtClean="0">
                <a:ln w="10541" cmpd="sng">
                  <a:solidFill>
                    <a:srgbClr val="7D7D7D">
                      <a:tint val="100000"/>
                      <a:shade val="100000"/>
                      <a:satMod val="110000"/>
                    </a:srgbClr>
                  </a:solidFill>
                  <a:prstDash val="solid"/>
                </a:ln>
                <a:solidFill>
                  <a:srgbClr val="FF0000"/>
                </a:solidFill>
              </a:rPr>
              <a:t>Il Volontariato</a:t>
            </a:r>
          </a:p>
        </p:txBody>
      </p:sp>
      <p:sp>
        <p:nvSpPr>
          <p:cNvPr id="9" name="Rettangolo 8"/>
          <p:cNvSpPr/>
          <p:nvPr/>
        </p:nvSpPr>
        <p:spPr>
          <a:xfrm>
            <a:off x="557720" y="208767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15 Libri Sociali Obbligatori</a:t>
            </a: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39750" y="3284984"/>
            <a:ext cx="7992888" cy="2308324"/>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buFont typeface="Wingdings" panose="05000000000000000000" pitchFamily="2" charset="2"/>
              <a:buChar char="v"/>
            </a:pPr>
            <a:r>
              <a:rPr lang="it-IT" dirty="0">
                <a:solidFill>
                  <a:schemeClr val="tx2"/>
                </a:solidFill>
              </a:rPr>
              <a:t>Libro degli associati</a:t>
            </a:r>
          </a:p>
          <a:p>
            <a:pPr>
              <a:buFont typeface="Wingdings" panose="05000000000000000000" pitchFamily="2" charset="2"/>
              <a:buChar char="v"/>
            </a:pPr>
            <a:endParaRPr lang="it-IT" dirty="0">
              <a:solidFill>
                <a:schemeClr val="tx2"/>
              </a:solidFill>
            </a:endParaRPr>
          </a:p>
          <a:p>
            <a:pPr>
              <a:buFont typeface="Wingdings" panose="05000000000000000000" pitchFamily="2" charset="2"/>
              <a:buChar char="v"/>
            </a:pPr>
            <a:r>
              <a:rPr lang="it-IT" dirty="0">
                <a:solidFill>
                  <a:schemeClr val="tx2"/>
                </a:solidFill>
              </a:rPr>
              <a:t>Libro delle adunanze e delle deliberazioni assembleari</a:t>
            </a:r>
          </a:p>
          <a:p>
            <a:pPr>
              <a:buFont typeface="Wingdings" panose="05000000000000000000" pitchFamily="2" charset="2"/>
              <a:buChar char="v"/>
            </a:pPr>
            <a:endParaRPr lang="it-IT" dirty="0">
              <a:solidFill>
                <a:schemeClr val="tx2"/>
              </a:solidFill>
            </a:endParaRPr>
          </a:p>
          <a:p>
            <a:pPr>
              <a:buFont typeface="Wingdings" panose="05000000000000000000" pitchFamily="2" charset="2"/>
              <a:buChar char="v"/>
            </a:pPr>
            <a:r>
              <a:rPr lang="it-IT" dirty="0">
                <a:solidFill>
                  <a:schemeClr val="tx2"/>
                </a:solidFill>
              </a:rPr>
              <a:t>Libro delle adunanze e deliberazioni degli organi di </a:t>
            </a:r>
            <a:r>
              <a:rPr lang="it-IT" dirty="0" smtClean="0">
                <a:solidFill>
                  <a:schemeClr val="tx2"/>
                </a:solidFill>
              </a:rPr>
              <a:t>          	     amministrazione </a:t>
            </a:r>
            <a:r>
              <a:rPr lang="it-IT" dirty="0">
                <a:solidFill>
                  <a:schemeClr val="tx2"/>
                </a:solidFill>
              </a:rPr>
              <a:t>e controllo</a:t>
            </a:r>
          </a:p>
        </p:txBody>
      </p:sp>
    </p:spTree>
    <p:extLst>
      <p:ext uri="{BB962C8B-B14F-4D97-AF65-F5344CB8AC3E}">
        <p14:creationId xmlns:p14="http://schemas.microsoft.com/office/powerpoint/2010/main" val="9955311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15</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117 del 3.7.2017</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Testo unico del Terzo Settore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r>
              <a:rPr lang="it-IT" sz="1600" b="1" dirty="0" smtClean="0">
                <a:ln w="10541" cmpd="sng">
                  <a:solidFill>
                    <a:srgbClr val="7D7D7D">
                      <a:tint val="100000"/>
                      <a:shade val="100000"/>
                      <a:satMod val="110000"/>
                    </a:srgbClr>
                  </a:solidFill>
                  <a:prstDash val="solid"/>
                </a:ln>
                <a:solidFill>
                  <a:srgbClr val="FF0000"/>
                </a:solidFill>
              </a:rPr>
              <a:t>Il Volontariato</a:t>
            </a:r>
          </a:p>
        </p:txBody>
      </p:sp>
      <p:sp>
        <p:nvSpPr>
          <p:cNvPr id="9" name="Rettangolo 8"/>
          <p:cNvSpPr/>
          <p:nvPr/>
        </p:nvSpPr>
        <p:spPr>
          <a:xfrm>
            <a:off x="557720" y="208767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17 La definizione del Volontario</a:t>
            </a: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39750" y="3284984"/>
            <a:ext cx="7992888" cy="267765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r>
              <a:rPr lang="it-IT" sz="2800" dirty="0">
                <a:solidFill>
                  <a:schemeClr val="tx2"/>
                </a:solidFill>
              </a:rPr>
              <a:t>Persona che per sua libera scelta svolge attività in favore della comunità  e del bene comune anche per il tramite di un ente del terzo settore, mettendo a disposizione il proprio tempo e le proprie capacità senza fini di lucro e per fini di solidarietà (ammesso rimborso spese)</a:t>
            </a:r>
          </a:p>
        </p:txBody>
      </p:sp>
    </p:spTree>
    <p:extLst>
      <p:ext uri="{BB962C8B-B14F-4D97-AF65-F5344CB8AC3E}">
        <p14:creationId xmlns:p14="http://schemas.microsoft.com/office/powerpoint/2010/main" val="19562605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16</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117 del 3.7.2017</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Testo unico del Terzo Settore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r>
              <a:rPr lang="it-IT" sz="1600" b="1" dirty="0" smtClean="0">
                <a:ln w="10541" cmpd="sng">
                  <a:solidFill>
                    <a:srgbClr val="7D7D7D">
                      <a:tint val="100000"/>
                      <a:shade val="100000"/>
                      <a:satMod val="110000"/>
                    </a:srgbClr>
                  </a:solidFill>
                  <a:prstDash val="solid"/>
                </a:ln>
                <a:solidFill>
                  <a:srgbClr val="FF0000"/>
                </a:solidFill>
              </a:rPr>
              <a:t>Il Volontariato</a:t>
            </a:r>
          </a:p>
        </p:txBody>
      </p:sp>
      <p:sp>
        <p:nvSpPr>
          <p:cNvPr id="9" name="Rettangolo 8"/>
          <p:cNvSpPr/>
          <p:nvPr/>
        </p:nvSpPr>
        <p:spPr>
          <a:xfrm>
            <a:off x="557720" y="208767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32 Organizzazioni di Volontariato</a:t>
            </a: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39750" y="3284984"/>
            <a:ext cx="7992888" cy="181588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r>
              <a:rPr lang="it-IT" sz="2800" dirty="0">
                <a:solidFill>
                  <a:schemeClr val="tx2"/>
                </a:solidFill>
              </a:rPr>
              <a:t>Sono enti del terzo settore costituiti in forma di associazione riconosciuta o non riconosciuta con almeno 7 persone fisiche per lo svolgimento delle attività di cui all’Art. 5</a:t>
            </a:r>
          </a:p>
        </p:txBody>
      </p:sp>
    </p:spTree>
    <p:extLst>
      <p:ext uri="{BB962C8B-B14F-4D97-AF65-F5344CB8AC3E}">
        <p14:creationId xmlns:p14="http://schemas.microsoft.com/office/powerpoint/2010/main" val="1688248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17</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117 del 3.7.2017</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Testo unico del Terzo Settore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r>
              <a:rPr lang="it-IT" sz="1600" b="1" dirty="0" smtClean="0">
                <a:ln w="10541" cmpd="sng">
                  <a:solidFill>
                    <a:srgbClr val="7D7D7D">
                      <a:tint val="100000"/>
                      <a:shade val="100000"/>
                      <a:satMod val="110000"/>
                    </a:srgbClr>
                  </a:solidFill>
                  <a:prstDash val="solid"/>
                </a:ln>
                <a:solidFill>
                  <a:srgbClr val="FF0000"/>
                </a:solidFill>
              </a:rPr>
              <a:t>Il Volontariato</a:t>
            </a:r>
          </a:p>
        </p:txBody>
      </p:sp>
      <p:sp>
        <p:nvSpPr>
          <p:cNvPr id="9" name="Rettangolo 8"/>
          <p:cNvSpPr/>
          <p:nvPr/>
        </p:nvSpPr>
        <p:spPr>
          <a:xfrm>
            <a:off x="575556" y="2356406"/>
            <a:ext cx="7992888" cy="120032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4 comma 2  Non sono ETS gli Enti della</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Pubblica Amministrazione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32 comma 4 (Organizzazioni di Volontariato) </a:t>
            </a: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39750" y="4221088"/>
            <a:ext cx="7992888" cy="138499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r>
              <a:rPr lang="it-IT" sz="2800" dirty="0" smtClean="0">
                <a:solidFill>
                  <a:schemeClr val="tx2"/>
                </a:solidFill>
              </a:rPr>
              <a:t>L’art. 4 comma 2 non si applica ai soggetti operanti nel settore della protezione civile e si rimanda l’articolazione legislativa al </a:t>
            </a:r>
            <a:r>
              <a:rPr lang="it-IT" sz="2800" dirty="0" err="1" smtClean="0">
                <a:solidFill>
                  <a:schemeClr val="tx2"/>
                </a:solidFill>
              </a:rPr>
              <a:t>D.Lgs.</a:t>
            </a:r>
            <a:r>
              <a:rPr lang="it-IT" sz="2800" dirty="0" smtClean="0">
                <a:solidFill>
                  <a:schemeClr val="tx2"/>
                </a:solidFill>
              </a:rPr>
              <a:t> 1/2018</a:t>
            </a:r>
            <a:endParaRPr lang="it-IT" sz="2800" dirty="0">
              <a:solidFill>
                <a:schemeClr val="tx2"/>
              </a:solidFill>
            </a:endParaRPr>
          </a:p>
        </p:txBody>
      </p:sp>
    </p:spTree>
    <p:extLst>
      <p:ext uri="{BB962C8B-B14F-4D97-AF65-F5344CB8AC3E}">
        <p14:creationId xmlns:p14="http://schemas.microsoft.com/office/powerpoint/2010/main" val="149046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18</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10" name="Rettangolo 9"/>
          <p:cNvSpPr/>
          <p:nvPr/>
        </p:nvSpPr>
        <p:spPr>
          <a:xfrm>
            <a:off x="557720" y="1809532"/>
            <a:ext cx="7992888" cy="456310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a:lnSpc>
                <a:spcPct val="115000"/>
              </a:lnSpc>
              <a:spcAft>
                <a:spcPts val="225"/>
              </a:spcAft>
              <a:buClr>
                <a:srgbClr val="000000"/>
              </a:buClr>
              <a:buSzPct val="100000"/>
              <a:buFont typeface="Times New Roman" charset="0"/>
              <a:buNone/>
            </a:pPr>
            <a:r>
              <a:rPr lang="it-IT" altLang="it-IT" sz="1400" dirty="0">
                <a:solidFill>
                  <a:schemeClr val="tx2"/>
                </a:solidFill>
              </a:rPr>
              <a:t>IL PRESIDENTE DELLA REPUBBLICA </a:t>
            </a:r>
            <a:endParaRPr lang="it-IT" altLang="it-IT" sz="1400" dirty="0">
              <a:solidFill>
                <a:schemeClr val="tx2"/>
              </a:solidFill>
              <a:ea typeface="Calibri" charset="0"/>
              <a:cs typeface="Times New Roman" charset="0"/>
            </a:endParaRPr>
          </a:p>
          <a:p>
            <a:pPr algn="ctr" eaLnBrk="1">
              <a:lnSpc>
                <a:spcPct val="115000"/>
              </a:lnSpc>
              <a:buClr>
                <a:srgbClr val="000000"/>
              </a:buClr>
              <a:buSzPct val="100000"/>
              <a:buFont typeface="Times New Roman" charset="0"/>
              <a:buNone/>
            </a:pPr>
            <a:r>
              <a:rPr lang="it-IT" altLang="it-IT" sz="1400" dirty="0" smtClean="0">
                <a:solidFill>
                  <a:schemeClr val="tx2"/>
                </a:solidFill>
              </a:rPr>
              <a:t>Visto </a:t>
            </a:r>
            <a:r>
              <a:rPr lang="it-IT" altLang="it-IT" sz="1400" dirty="0">
                <a:solidFill>
                  <a:schemeClr val="tx2"/>
                </a:solidFill>
              </a:rPr>
              <a:t>l’Art. 76  e 87 della costituzione; Vista la legge 16 marzo 2017 n. 30</a:t>
            </a:r>
          </a:p>
          <a:p>
            <a:pPr algn="ctr" eaLnBrk="1">
              <a:lnSpc>
                <a:spcPct val="115000"/>
              </a:lnSpc>
              <a:buClr>
                <a:srgbClr val="000000"/>
              </a:buClr>
              <a:buSzPct val="100000"/>
              <a:buFont typeface="Times New Roman" charset="0"/>
              <a:buNone/>
            </a:pPr>
            <a:r>
              <a:rPr lang="it-IT" altLang="it-IT" sz="1400" dirty="0">
                <a:solidFill>
                  <a:schemeClr val="tx2"/>
                </a:solidFill>
              </a:rPr>
              <a:t>recante “Delega al Governo per il riordino delle disposizioni legislative in materia di sistema nazionale della protezione civile” che delega il Governo  ad adottare, entro nove mesi dalla data di entrata in vigore della presente legge, uno o più decreti legislativi di ricognizione, </a:t>
            </a:r>
            <a:r>
              <a:rPr lang="it-IT" altLang="it-IT" sz="1400" u="sng" dirty="0">
                <a:solidFill>
                  <a:schemeClr val="tx2"/>
                </a:solidFill>
              </a:rPr>
              <a:t>riordino, coordinamento, modifica e integrazione delle disposizioni legislative vigenti che disciplinano il Servizio nazionale della protezione civile e le relative funzioni, in base ai princìpi di leale collaborazione e di sussidiarietà e nel rispetto dei princìpi e delle norme della Costituzione e dell'ordinamento dell'Unione europea;</a:t>
            </a:r>
          </a:p>
          <a:p>
            <a:pPr algn="ctr" eaLnBrk="1">
              <a:lnSpc>
                <a:spcPct val="115000"/>
              </a:lnSpc>
              <a:buClr>
                <a:srgbClr val="000000"/>
              </a:buClr>
              <a:buSzPct val="100000"/>
              <a:buFont typeface="Times New Roman" charset="0"/>
              <a:buNone/>
            </a:pPr>
            <a:r>
              <a:rPr lang="it-IT" altLang="it-IT" sz="1400" dirty="0">
                <a:solidFill>
                  <a:schemeClr val="tx2"/>
                </a:solidFill>
              </a:rPr>
              <a:t>Vista la preliminare deliberazione del </a:t>
            </a:r>
            <a:r>
              <a:rPr lang="it-IT" altLang="it-IT" sz="1400" dirty="0">
                <a:solidFill>
                  <a:srgbClr val="FF0000"/>
                </a:solidFill>
              </a:rPr>
              <a:t>Consiglio dei ministri</a:t>
            </a:r>
            <a:r>
              <a:rPr lang="it-IT" altLang="it-IT" sz="1400" dirty="0">
                <a:solidFill>
                  <a:schemeClr val="tx2"/>
                </a:solidFill>
              </a:rPr>
              <a:t>, nella riunione del </a:t>
            </a:r>
            <a:r>
              <a:rPr lang="it-IT" altLang="it-IT" sz="1400" b="1" dirty="0">
                <a:solidFill>
                  <a:schemeClr val="tx2"/>
                </a:solidFill>
              </a:rPr>
              <a:t>10 novembre 2017</a:t>
            </a:r>
            <a:r>
              <a:rPr lang="it-IT" altLang="it-IT" sz="1400" dirty="0">
                <a:solidFill>
                  <a:schemeClr val="tx2"/>
                </a:solidFill>
              </a:rPr>
              <a:t>;  </a:t>
            </a:r>
          </a:p>
          <a:p>
            <a:pPr algn="ctr" eaLnBrk="1">
              <a:lnSpc>
                <a:spcPct val="115000"/>
              </a:lnSpc>
              <a:buClr>
                <a:srgbClr val="000000"/>
              </a:buClr>
              <a:buSzPct val="100000"/>
              <a:buFont typeface="Times New Roman" charset="0"/>
              <a:buNone/>
            </a:pPr>
            <a:r>
              <a:rPr lang="it-IT" altLang="it-IT" sz="1400" dirty="0">
                <a:solidFill>
                  <a:schemeClr val="tx2"/>
                </a:solidFill>
              </a:rPr>
              <a:t>Acquisita l’intesa in sede di </a:t>
            </a:r>
            <a:r>
              <a:rPr lang="it-IT" altLang="it-IT" sz="1400" dirty="0">
                <a:solidFill>
                  <a:srgbClr val="FF0000"/>
                </a:solidFill>
              </a:rPr>
              <a:t>Conferenza unificata</a:t>
            </a:r>
            <a:r>
              <a:rPr lang="it-IT" altLang="it-IT" sz="1400" dirty="0">
                <a:solidFill>
                  <a:schemeClr val="tx2"/>
                </a:solidFill>
              </a:rPr>
              <a:t>, nella seduta del </a:t>
            </a:r>
            <a:r>
              <a:rPr lang="it-IT" altLang="it-IT" sz="1400" b="1" dirty="0">
                <a:solidFill>
                  <a:schemeClr val="tx2"/>
                </a:solidFill>
              </a:rPr>
              <a:t>14 dicembre 2017</a:t>
            </a:r>
            <a:r>
              <a:rPr lang="it-IT" altLang="it-IT" sz="1400" dirty="0">
                <a:solidFill>
                  <a:schemeClr val="tx2"/>
                </a:solidFill>
              </a:rPr>
              <a:t>; </a:t>
            </a:r>
          </a:p>
          <a:p>
            <a:pPr algn="ctr" eaLnBrk="1">
              <a:lnSpc>
                <a:spcPct val="115000"/>
              </a:lnSpc>
              <a:buClr>
                <a:srgbClr val="000000"/>
              </a:buClr>
              <a:buSzPct val="100000"/>
              <a:buFont typeface="Times New Roman" charset="0"/>
              <a:buNone/>
            </a:pPr>
            <a:r>
              <a:rPr lang="it-IT" altLang="it-IT" sz="1400" dirty="0">
                <a:solidFill>
                  <a:schemeClr val="tx2"/>
                </a:solidFill>
              </a:rPr>
              <a:t>Udito il parere del </a:t>
            </a:r>
            <a:r>
              <a:rPr lang="it-IT" altLang="it-IT" sz="1400" dirty="0">
                <a:solidFill>
                  <a:srgbClr val="FF0000"/>
                </a:solidFill>
              </a:rPr>
              <a:t>Consiglio di Stato </a:t>
            </a:r>
            <a:r>
              <a:rPr lang="it-IT" altLang="it-IT" sz="1400" dirty="0">
                <a:solidFill>
                  <a:schemeClr val="tx2"/>
                </a:solidFill>
              </a:rPr>
              <a:t>espresso dalla Sezione consultiva per gli atti normativi nell'adunanza del </a:t>
            </a:r>
            <a:r>
              <a:rPr lang="it-IT" altLang="it-IT" sz="1400" b="1" dirty="0">
                <a:solidFill>
                  <a:schemeClr val="tx2"/>
                </a:solidFill>
              </a:rPr>
              <a:t>19 dicembre 2017</a:t>
            </a:r>
            <a:r>
              <a:rPr lang="it-IT" altLang="it-IT" sz="1400" dirty="0">
                <a:solidFill>
                  <a:schemeClr val="tx2"/>
                </a:solidFill>
              </a:rPr>
              <a:t>; </a:t>
            </a:r>
          </a:p>
          <a:p>
            <a:pPr algn="ctr" eaLnBrk="1">
              <a:lnSpc>
                <a:spcPct val="115000"/>
              </a:lnSpc>
              <a:buClr>
                <a:srgbClr val="000000"/>
              </a:buClr>
              <a:buSzPct val="100000"/>
              <a:buFont typeface="Times New Roman" charset="0"/>
              <a:buNone/>
            </a:pPr>
            <a:r>
              <a:rPr lang="it-IT" altLang="it-IT" sz="1400" dirty="0">
                <a:solidFill>
                  <a:schemeClr val="tx2"/>
                </a:solidFill>
              </a:rPr>
              <a:t>Acquisiti i pareri delle </a:t>
            </a:r>
            <a:r>
              <a:rPr lang="it-IT" altLang="it-IT" sz="1400" dirty="0">
                <a:solidFill>
                  <a:srgbClr val="FF0000"/>
                </a:solidFill>
              </a:rPr>
              <a:t>Commissioni parlamentari competenti </a:t>
            </a:r>
            <a:r>
              <a:rPr lang="it-IT" altLang="it-IT" sz="1400" dirty="0">
                <a:solidFill>
                  <a:schemeClr val="tx2"/>
                </a:solidFill>
              </a:rPr>
              <a:t>per materia e per i profili finanziari della Camera dei deputati e del Senato della Repubblica; </a:t>
            </a:r>
          </a:p>
          <a:p>
            <a:pPr algn="ctr" eaLnBrk="1">
              <a:lnSpc>
                <a:spcPct val="115000"/>
              </a:lnSpc>
              <a:buClr>
                <a:srgbClr val="000000"/>
              </a:buClr>
              <a:buSzPct val="100000"/>
              <a:buFont typeface="Times New Roman" charset="0"/>
              <a:buNone/>
            </a:pPr>
            <a:r>
              <a:rPr lang="it-IT" altLang="it-IT" sz="1400" dirty="0">
                <a:solidFill>
                  <a:schemeClr val="tx2"/>
                </a:solidFill>
              </a:rPr>
              <a:t>Vista la deliberazione del </a:t>
            </a:r>
            <a:r>
              <a:rPr lang="it-IT" altLang="it-IT" sz="1400" dirty="0">
                <a:solidFill>
                  <a:srgbClr val="FF0000"/>
                </a:solidFill>
              </a:rPr>
              <a:t>Consiglio dei ministri</a:t>
            </a:r>
            <a:r>
              <a:rPr lang="it-IT" altLang="it-IT" sz="1400" dirty="0">
                <a:solidFill>
                  <a:schemeClr val="tx2"/>
                </a:solidFill>
              </a:rPr>
              <a:t>, adottata nella riunione del 29 Dicembre 2017                    Sulla proposta del Capo del Dipartimento della protezione civile </a:t>
            </a:r>
          </a:p>
          <a:p>
            <a:pPr algn="ctr" eaLnBrk="1">
              <a:lnSpc>
                <a:spcPct val="115000"/>
              </a:lnSpc>
              <a:buClr>
                <a:srgbClr val="000000"/>
              </a:buClr>
              <a:buSzPct val="100000"/>
              <a:buFont typeface="Times New Roman" charset="0"/>
              <a:buNone/>
            </a:pPr>
            <a:r>
              <a:rPr lang="it-IT" altLang="it-IT" sz="1400" dirty="0">
                <a:solidFill>
                  <a:schemeClr val="tx2"/>
                </a:solidFill>
              </a:rPr>
              <a:t>EMANA   </a:t>
            </a:r>
          </a:p>
          <a:p>
            <a:pPr algn="ctr" eaLnBrk="1">
              <a:lnSpc>
                <a:spcPct val="115000"/>
              </a:lnSpc>
              <a:buClr>
                <a:srgbClr val="000000"/>
              </a:buClr>
              <a:buSzPct val="100000"/>
              <a:buFont typeface="Times New Roman" charset="0"/>
              <a:buNone/>
            </a:pPr>
            <a:r>
              <a:rPr lang="it-IT" altLang="it-IT" sz="1400" dirty="0">
                <a:solidFill>
                  <a:schemeClr val="tx2"/>
                </a:solidFill>
              </a:rPr>
              <a:t>il seguente decreto legislativo</a:t>
            </a:r>
          </a:p>
        </p:txBody>
      </p:sp>
    </p:spTree>
    <p:extLst>
      <p:ext uri="{BB962C8B-B14F-4D97-AF65-F5344CB8AC3E}">
        <p14:creationId xmlns:p14="http://schemas.microsoft.com/office/powerpoint/2010/main" val="4320646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19</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75556" y="2200091"/>
            <a:ext cx="7992888" cy="3785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a:lnSpc>
                <a:spcPct val="93000"/>
              </a:lnSpc>
              <a:buClr>
                <a:srgbClr val="000000"/>
              </a:buClr>
              <a:buSzPct val="100000"/>
              <a:buFont typeface="Times New Roman" charset="0"/>
              <a:buNone/>
            </a:pPr>
            <a:r>
              <a:rPr lang="it-IT" altLang="it-IT" sz="2000" b="1" dirty="0">
                <a:solidFill>
                  <a:schemeClr val="tx2"/>
                </a:solidFill>
              </a:rPr>
              <a:t>Legge composta da  50 articoli suddivisi in 7 capitoli</a:t>
            </a:r>
          </a:p>
        </p:txBody>
      </p:sp>
      <p:sp>
        <p:nvSpPr>
          <p:cNvPr id="10" name="Rettangolo 9"/>
          <p:cNvSpPr/>
          <p:nvPr/>
        </p:nvSpPr>
        <p:spPr>
          <a:xfrm>
            <a:off x="575556" y="2821298"/>
            <a:ext cx="7992888" cy="238219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marL="457200" indent="-457200" eaLnBrk="1">
              <a:lnSpc>
                <a:spcPct val="93000"/>
              </a:lnSpc>
              <a:buClr>
                <a:srgbClr val="000000"/>
              </a:buClr>
              <a:buSzPct val="100000"/>
              <a:buFont typeface="+mj-lt"/>
              <a:buAutoNum type="arabicPeriod"/>
              <a:defRPr/>
            </a:pPr>
            <a:r>
              <a:rPr lang="it-IT" sz="2000" dirty="0" smtClean="0">
                <a:solidFill>
                  <a:schemeClr val="tx2"/>
                </a:solidFill>
                <a:ea typeface="SimSun" panose="02010600030101010101" pitchFamily="2" charset="-122"/>
              </a:rPr>
              <a:t>Capo </a:t>
            </a:r>
            <a:r>
              <a:rPr lang="it-IT" sz="2000" dirty="0">
                <a:solidFill>
                  <a:schemeClr val="tx2"/>
                </a:solidFill>
                <a:ea typeface="SimSun" panose="02010600030101010101" pitchFamily="2" charset="-122"/>
              </a:rPr>
              <a:t>I Finalità, attività e composizione del S.N. della Protezione </a:t>
            </a:r>
            <a:r>
              <a:rPr lang="it-IT" sz="2000" dirty="0" smtClean="0">
                <a:solidFill>
                  <a:schemeClr val="tx2"/>
                </a:solidFill>
                <a:ea typeface="SimSun" panose="02010600030101010101" pitchFamily="2" charset="-122"/>
              </a:rPr>
              <a:t>Civile</a:t>
            </a:r>
            <a:endParaRPr lang="it-IT" sz="2000" dirty="0">
              <a:solidFill>
                <a:schemeClr val="tx2"/>
              </a:solidFill>
              <a:ea typeface="SimSun" panose="02010600030101010101" pitchFamily="2" charset="-122"/>
            </a:endParaRPr>
          </a:p>
          <a:p>
            <a:pPr marL="457200" indent="-457200" eaLnBrk="1">
              <a:lnSpc>
                <a:spcPct val="93000"/>
              </a:lnSpc>
              <a:buClr>
                <a:srgbClr val="000000"/>
              </a:buClr>
              <a:buSzPct val="100000"/>
              <a:buFont typeface="+mj-lt"/>
              <a:buAutoNum type="arabicPeriod"/>
              <a:defRPr/>
            </a:pPr>
            <a:r>
              <a:rPr lang="it-IT" sz="2000" dirty="0">
                <a:solidFill>
                  <a:schemeClr val="tx2"/>
                </a:solidFill>
                <a:ea typeface="SimSun" panose="02010600030101010101" pitchFamily="2" charset="-122"/>
              </a:rPr>
              <a:t>Capo II Organizzazione del S.N. della Protezione </a:t>
            </a:r>
            <a:r>
              <a:rPr lang="it-IT" sz="2000" dirty="0" smtClean="0">
                <a:solidFill>
                  <a:schemeClr val="tx2"/>
                </a:solidFill>
                <a:ea typeface="SimSun" panose="02010600030101010101" pitchFamily="2" charset="-122"/>
              </a:rPr>
              <a:t>Civile</a:t>
            </a:r>
            <a:endParaRPr lang="it-IT" sz="2000" dirty="0">
              <a:solidFill>
                <a:schemeClr val="tx2"/>
              </a:solidFill>
              <a:ea typeface="SimSun" panose="02010600030101010101" pitchFamily="2" charset="-122"/>
            </a:endParaRPr>
          </a:p>
          <a:p>
            <a:pPr marL="457200" indent="-457200" eaLnBrk="1">
              <a:lnSpc>
                <a:spcPct val="93000"/>
              </a:lnSpc>
              <a:buClr>
                <a:srgbClr val="000000"/>
              </a:buClr>
              <a:buSzPct val="100000"/>
              <a:buFont typeface="+mj-lt"/>
              <a:buAutoNum type="arabicPeriod"/>
              <a:defRPr/>
            </a:pPr>
            <a:r>
              <a:rPr lang="it-IT" sz="2000" dirty="0">
                <a:solidFill>
                  <a:schemeClr val="tx2"/>
                </a:solidFill>
                <a:ea typeface="SimSun" panose="02010600030101010101" pitchFamily="2" charset="-122"/>
              </a:rPr>
              <a:t>Capo III Attività per la previsione e prevenzione dei </a:t>
            </a:r>
            <a:r>
              <a:rPr lang="it-IT" sz="2000" dirty="0" smtClean="0">
                <a:solidFill>
                  <a:schemeClr val="tx2"/>
                </a:solidFill>
                <a:ea typeface="SimSun" panose="02010600030101010101" pitchFamily="2" charset="-122"/>
              </a:rPr>
              <a:t>rischi</a:t>
            </a:r>
            <a:endParaRPr lang="it-IT" sz="2000" dirty="0">
              <a:solidFill>
                <a:schemeClr val="tx2"/>
              </a:solidFill>
              <a:ea typeface="SimSun" panose="02010600030101010101" pitchFamily="2" charset="-122"/>
            </a:endParaRPr>
          </a:p>
          <a:p>
            <a:pPr marL="457200" indent="-457200" eaLnBrk="1">
              <a:lnSpc>
                <a:spcPct val="93000"/>
              </a:lnSpc>
              <a:buClr>
                <a:srgbClr val="000000"/>
              </a:buClr>
              <a:buSzPct val="100000"/>
              <a:buFont typeface="+mj-lt"/>
              <a:buAutoNum type="arabicPeriod"/>
              <a:defRPr/>
            </a:pPr>
            <a:r>
              <a:rPr lang="it-IT" sz="2000" dirty="0">
                <a:solidFill>
                  <a:schemeClr val="tx2"/>
                </a:solidFill>
                <a:ea typeface="SimSun" panose="02010600030101010101" pitchFamily="2" charset="-122"/>
              </a:rPr>
              <a:t>Capo IV Gestione delle emergenze di rilievo </a:t>
            </a:r>
            <a:r>
              <a:rPr lang="it-IT" sz="2000" dirty="0" smtClean="0">
                <a:solidFill>
                  <a:schemeClr val="tx2"/>
                </a:solidFill>
                <a:ea typeface="SimSun" panose="02010600030101010101" pitchFamily="2" charset="-122"/>
              </a:rPr>
              <a:t>nazionale</a:t>
            </a:r>
            <a:endParaRPr lang="it-IT" sz="2000" dirty="0">
              <a:solidFill>
                <a:schemeClr val="tx2"/>
              </a:solidFill>
              <a:ea typeface="SimSun" panose="02010600030101010101" pitchFamily="2" charset="-122"/>
            </a:endParaRPr>
          </a:p>
          <a:p>
            <a:pPr marL="457200" indent="-457200" eaLnBrk="1">
              <a:lnSpc>
                <a:spcPct val="93000"/>
              </a:lnSpc>
              <a:buClr>
                <a:srgbClr val="000000"/>
              </a:buClr>
              <a:buSzPct val="100000"/>
              <a:buFont typeface="+mj-lt"/>
              <a:buAutoNum type="arabicPeriod"/>
              <a:defRPr/>
            </a:pPr>
            <a:r>
              <a:rPr lang="it-IT" sz="2000" dirty="0">
                <a:solidFill>
                  <a:schemeClr val="tx2"/>
                </a:solidFill>
                <a:ea typeface="SimSun" panose="02010600030101010101" pitchFamily="2" charset="-122"/>
              </a:rPr>
              <a:t>Capo V Partecipazione dei cittadini e volontariato organizzato di P.C</a:t>
            </a:r>
            <a:r>
              <a:rPr lang="it-IT" sz="2000" dirty="0" smtClean="0">
                <a:solidFill>
                  <a:schemeClr val="tx2"/>
                </a:solidFill>
                <a:ea typeface="SimSun" panose="02010600030101010101" pitchFamily="2" charset="-122"/>
              </a:rPr>
              <a:t>.</a:t>
            </a:r>
            <a:endParaRPr lang="it-IT" sz="2000" dirty="0">
              <a:solidFill>
                <a:schemeClr val="tx2"/>
              </a:solidFill>
              <a:ea typeface="SimSun" panose="02010600030101010101" pitchFamily="2" charset="-122"/>
            </a:endParaRPr>
          </a:p>
          <a:p>
            <a:pPr marL="457200" indent="-457200" eaLnBrk="1">
              <a:lnSpc>
                <a:spcPct val="93000"/>
              </a:lnSpc>
              <a:buClr>
                <a:srgbClr val="000000"/>
              </a:buClr>
              <a:buSzPct val="100000"/>
              <a:buFont typeface="+mj-lt"/>
              <a:buAutoNum type="arabicPeriod"/>
              <a:defRPr/>
            </a:pPr>
            <a:r>
              <a:rPr lang="it-IT" sz="2000" dirty="0">
                <a:solidFill>
                  <a:schemeClr val="tx2"/>
                </a:solidFill>
                <a:ea typeface="SimSun" panose="02010600030101010101" pitchFamily="2" charset="-122"/>
              </a:rPr>
              <a:t>Capo VI Misure e strumenti organizzativi e finanziari per la realizzazione delle attività di P.C</a:t>
            </a:r>
            <a:r>
              <a:rPr lang="it-IT" sz="2000" dirty="0" smtClean="0">
                <a:solidFill>
                  <a:schemeClr val="tx2"/>
                </a:solidFill>
                <a:ea typeface="SimSun" panose="02010600030101010101" pitchFamily="2" charset="-122"/>
              </a:rPr>
              <a:t>.</a:t>
            </a:r>
            <a:endParaRPr lang="it-IT" sz="2000" dirty="0">
              <a:solidFill>
                <a:schemeClr val="tx2"/>
              </a:solidFill>
              <a:ea typeface="SimSun" panose="02010600030101010101" pitchFamily="2" charset="-122"/>
            </a:endParaRPr>
          </a:p>
          <a:p>
            <a:pPr marL="457200" indent="-457200" eaLnBrk="1">
              <a:lnSpc>
                <a:spcPct val="93000"/>
              </a:lnSpc>
              <a:buClr>
                <a:srgbClr val="000000"/>
              </a:buClr>
              <a:buSzPct val="100000"/>
              <a:buFont typeface="+mj-lt"/>
              <a:buAutoNum type="arabicPeriod"/>
              <a:defRPr/>
            </a:pPr>
            <a:r>
              <a:rPr lang="it-IT" sz="2000" dirty="0" err="1" smtClean="0">
                <a:solidFill>
                  <a:schemeClr val="tx2"/>
                </a:solidFill>
                <a:ea typeface="SimSun" panose="02010600030101010101" pitchFamily="2" charset="-122"/>
              </a:rPr>
              <a:t>Vapo</a:t>
            </a:r>
            <a:r>
              <a:rPr lang="it-IT" sz="2000" dirty="0" smtClean="0">
                <a:solidFill>
                  <a:schemeClr val="tx2"/>
                </a:solidFill>
                <a:ea typeface="SimSun" panose="02010600030101010101" pitchFamily="2" charset="-122"/>
              </a:rPr>
              <a:t> VII Norme transitorie</a:t>
            </a:r>
            <a:endParaRPr lang="it-IT" sz="2000" dirty="0">
              <a:solidFill>
                <a:schemeClr val="tx2"/>
              </a:solidFill>
              <a:ea typeface="SimSun" panose="02010600030101010101" pitchFamily="2" charset="-122"/>
            </a:endParaRPr>
          </a:p>
        </p:txBody>
      </p:sp>
    </p:spTree>
    <p:extLst>
      <p:ext uri="{BB962C8B-B14F-4D97-AF65-F5344CB8AC3E}">
        <p14:creationId xmlns:p14="http://schemas.microsoft.com/office/powerpoint/2010/main" val="2108971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527342" y="134076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smtClean="0">
                <a:ln w="10541" cmpd="sng">
                  <a:solidFill>
                    <a:srgbClr val="7D7D7D">
                      <a:tint val="100000"/>
                      <a:shade val="100000"/>
                      <a:satMod val="110000"/>
                    </a:srgbClr>
                  </a:solidFill>
                  <a:prstDash val="solid"/>
                </a:ln>
                <a:solidFill>
                  <a:srgbClr val="004EC0"/>
                </a:solidFill>
              </a:rPr>
              <a:t>La legislazione</a:t>
            </a:r>
            <a:endParaRPr lang="it-IT" b="1" dirty="0" smtClean="0">
              <a:ln w="10541" cmpd="sng">
                <a:solidFill>
                  <a:srgbClr val="7D7D7D">
                    <a:tint val="100000"/>
                    <a:shade val="100000"/>
                    <a:satMod val="110000"/>
                  </a:srgbClr>
                </a:solidFill>
                <a:prstDash val="solid"/>
              </a:ln>
              <a:solidFill>
                <a:srgbClr val="004EC0"/>
              </a:solidFill>
            </a:endParaRPr>
          </a:p>
        </p:txBody>
      </p:sp>
      <p:sp>
        <p:nvSpPr>
          <p:cNvPr id="4" name="Rettangolo 3"/>
          <p:cNvSpPr/>
          <p:nvPr/>
        </p:nvSpPr>
        <p:spPr>
          <a:xfrm>
            <a:off x="527342" y="3617726"/>
            <a:ext cx="7993063"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Cosa è una Legge?</a:t>
            </a:r>
          </a:p>
        </p:txBody>
      </p:sp>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6" name="Segnaposto numero diapositiva 5"/>
          <p:cNvSpPr>
            <a:spLocks noGrp="1"/>
          </p:cNvSpPr>
          <p:nvPr>
            <p:ph type="sldNum" sz="quarter" idx="12"/>
          </p:nvPr>
        </p:nvSpPr>
        <p:spPr/>
        <p:txBody>
          <a:bodyPr/>
          <a:lstStyle/>
          <a:p>
            <a:pPr>
              <a:defRPr/>
            </a:pPr>
            <a:fld id="{3DFC100E-E653-2449-AED7-68BAFA1300C3}" type="slidenum">
              <a:rPr lang="it-IT" altLang="it-IT" smtClean="0">
                <a:latin typeface="+mn-lt"/>
              </a:rPr>
              <a:pPr>
                <a:defRPr/>
              </a:pPr>
              <a:t>2</a:t>
            </a:fld>
            <a:endParaRPr lang="it-IT" altLang="it-IT" dirty="0">
              <a:latin typeface="+mn-lt"/>
            </a:endParaRPr>
          </a:p>
        </p:txBody>
      </p:sp>
    </p:spTree>
    <p:extLst>
      <p:ext uri="{BB962C8B-B14F-4D97-AF65-F5344CB8AC3E}">
        <p14:creationId xmlns:p14="http://schemas.microsoft.com/office/powerpoint/2010/main" val="3281833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20</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75556" y="2356406"/>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 Finalità, attività e composizione del Servizio Nazionale della 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1 Finalità</a:t>
            </a:r>
          </a:p>
        </p:txBody>
      </p:sp>
      <p:sp>
        <p:nvSpPr>
          <p:cNvPr id="10" name="Rettangolo 9"/>
          <p:cNvSpPr/>
          <p:nvPr/>
        </p:nvSpPr>
        <p:spPr>
          <a:xfrm>
            <a:off x="525564" y="3501008"/>
            <a:ext cx="7992888" cy="267765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r>
              <a:rPr lang="it-IT" sz="2800" dirty="0" smtClean="0">
                <a:solidFill>
                  <a:schemeClr val="tx2"/>
                </a:solidFill>
              </a:rPr>
              <a:t>E’ il Sistema costituito dall’insieme delle </a:t>
            </a:r>
            <a:r>
              <a:rPr lang="it-IT" sz="2800" dirty="0" smtClean="0">
                <a:solidFill>
                  <a:srgbClr val="FF0000"/>
                </a:solidFill>
              </a:rPr>
              <a:t>competenze </a:t>
            </a:r>
            <a:r>
              <a:rPr lang="it-IT" sz="2800" dirty="0" smtClean="0">
                <a:solidFill>
                  <a:schemeClr val="tx2"/>
                </a:solidFill>
              </a:rPr>
              <a:t>e delle attività svolte a </a:t>
            </a:r>
            <a:r>
              <a:rPr lang="it-IT" sz="2800" dirty="0" smtClean="0">
                <a:solidFill>
                  <a:srgbClr val="FF0000"/>
                </a:solidFill>
              </a:rPr>
              <a:t>tutela</a:t>
            </a:r>
            <a:r>
              <a:rPr lang="it-IT" sz="2800" dirty="0" smtClean="0">
                <a:solidFill>
                  <a:schemeClr val="tx2"/>
                </a:solidFill>
              </a:rPr>
              <a:t> della vita, l’integrità fisica, i beni, gli insediamenti, gli animali e l’ambiente dai danni o dal </a:t>
            </a:r>
            <a:r>
              <a:rPr lang="it-IT" sz="2800" dirty="0" smtClean="0">
                <a:solidFill>
                  <a:srgbClr val="FF0000"/>
                </a:solidFill>
              </a:rPr>
              <a:t>pericolo</a:t>
            </a:r>
            <a:r>
              <a:rPr lang="it-IT" sz="2800" dirty="0" smtClean="0">
                <a:solidFill>
                  <a:schemeClr val="tx2"/>
                </a:solidFill>
              </a:rPr>
              <a:t> di danni derivanti da </a:t>
            </a:r>
            <a:r>
              <a:rPr lang="it-IT" sz="2800" dirty="0" smtClean="0">
                <a:solidFill>
                  <a:srgbClr val="FF0000"/>
                </a:solidFill>
              </a:rPr>
              <a:t>eventi calamitosi</a:t>
            </a:r>
            <a:r>
              <a:rPr lang="it-IT" sz="2800" dirty="0" smtClean="0">
                <a:solidFill>
                  <a:schemeClr val="tx2"/>
                </a:solidFill>
              </a:rPr>
              <a:t> di origine naturale o derivati dall’attività dell’uomo.</a:t>
            </a:r>
            <a:endParaRPr lang="it-IT" sz="2800" dirty="0">
              <a:solidFill>
                <a:schemeClr val="tx2"/>
              </a:solidFill>
            </a:endParaRPr>
          </a:p>
        </p:txBody>
      </p:sp>
    </p:spTree>
    <p:extLst>
      <p:ext uri="{BB962C8B-B14F-4D97-AF65-F5344CB8AC3E}">
        <p14:creationId xmlns:p14="http://schemas.microsoft.com/office/powerpoint/2010/main" val="18816376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21</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75556" y="2356406"/>
            <a:ext cx="7992888" cy="181588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a:ln w="10541" cmpd="sng">
                  <a:solidFill>
                    <a:srgbClr val="7D7D7D">
                      <a:tint val="100000"/>
                      <a:shade val="100000"/>
                      <a:satMod val="110000"/>
                    </a:srgbClr>
                  </a:solidFill>
                  <a:prstDash val="solid"/>
                </a:ln>
                <a:solidFill>
                  <a:srgbClr val="004EC0"/>
                </a:solidFill>
              </a:rPr>
              <a:t>Capo </a:t>
            </a:r>
            <a:r>
              <a:rPr lang="it-IT" b="1" dirty="0" smtClean="0">
                <a:ln w="10541" cmpd="sng">
                  <a:solidFill>
                    <a:srgbClr val="7D7D7D">
                      <a:tint val="100000"/>
                      <a:shade val="100000"/>
                      <a:satMod val="110000"/>
                    </a:srgbClr>
                  </a:solidFill>
                  <a:prstDash val="solid"/>
                </a:ln>
                <a:solidFill>
                  <a:srgbClr val="004EC0"/>
                </a:solidFill>
              </a:rPr>
              <a:t>I  </a:t>
            </a:r>
            <a:r>
              <a:rPr lang="it-IT" b="1" dirty="0">
                <a:ln w="10541" cmpd="sng">
                  <a:solidFill>
                    <a:srgbClr val="7D7D7D">
                      <a:tint val="100000"/>
                      <a:shade val="100000"/>
                      <a:satMod val="110000"/>
                    </a:srgbClr>
                  </a:solidFill>
                  <a:prstDash val="solid"/>
                </a:ln>
                <a:solidFill>
                  <a:srgbClr val="004EC0"/>
                </a:solidFill>
              </a:rPr>
              <a:t>Finalità, attività e composizione del Servizio Nazionale della Protezione Civile</a:t>
            </a:r>
          </a:p>
          <a:p>
            <a:pPr algn="ctr" eaLnBrk="1" hangingPunct="1">
              <a:defRPr/>
            </a:pPr>
            <a:r>
              <a:rPr lang="it-IT" sz="1600" b="1" dirty="0">
                <a:ln w="10541" cmpd="sng">
                  <a:solidFill>
                    <a:srgbClr val="7D7D7D">
                      <a:tint val="100000"/>
                      <a:shade val="100000"/>
                      <a:satMod val="110000"/>
                    </a:srgbClr>
                  </a:solidFill>
                  <a:prstDash val="solid"/>
                </a:ln>
                <a:solidFill>
                  <a:srgbClr val="FF0000"/>
                </a:solidFill>
              </a:rPr>
              <a:t>Art. </a:t>
            </a:r>
            <a:r>
              <a:rPr lang="it-IT" sz="1600" b="1" dirty="0" smtClean="0">
                <a:ln w="10541" cmpd="sng">
                  <a:solidFill>
                    <a:srgbClr val="7D7D7D">
                      <a:tint val="100000"/>
                      <a:shade val="100000"/>
                      <a:satMod val="110000"/>
                    </a:srgbClr>
                  </a:solidFill>
                  <a:prstDash val="solid"/>
                </a:ln>
                <a:solidFill>
                  <a:srgbClr val="FF0000"/>
                </a:solidFill>
              </a:rPr>
              <a:t>2 Attività</a:t>
            </a:r>
            <a:endParaRPr lang="it-IT" sz="1600" b="1" dirty="0">
              <a:ln w="10541" cmpd="sng">
                <a:solidFill>
                  <a:srgbClr val="7D7D7D">
                    <a:tint val="100000"/>
                    <a:shade val="100000"/>
                    <a:satMod val="110000"/>
                  </a:srgbClr>
                </a:solidFill>
                <a:prstDash val="solid"/>
              </a:ln>
              <a:solidFill>
                <a:srgbClr val="FF0000"/>
              </a:solidFill>
            </a:endParaRP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 </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2 Attività di protezione civile</a:t>
            </a: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17157" y="3493058"/>
            <a:ext cx="7992888" cy="224676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r>
              <a:rPr lang="it-IT" sz="2800" dirty="0" smtClean="0">
                <a:solidFill>
                  <a:schemeClr val="tx2"/>
                </a:solidFill>
              </a:rPr>
              <a:t>Sono attività di protezione civile quelle volte alla</a:t>
            </a:r>
          </a:p>
          <a:p>
            <a:pPr marL="457200" indent="-457200">
              <a:buFont typeface="Arial" charset="0"/>
              <a:buChar char="•"/>
            </a:pPr>
            <a:r>
              <a:rPr lang="it-IT" sz="2800" dirty="0" smtClean="0">
                <a:solidFill>
                  <a:schemeClr val="tx2"/>
                </a:solidFill>
              </a:rPr>
              <a:t>previsione</a:t>
            </a:r>
          </a:p>
          <a:p>
            <a:pPr marL="457200" indent="-457200">
              <a:buFont typeface="Arial" charset="0"/>
              <a:buChar char="•"/>
            </a:pPr>
            <a:r>
              <a:rPr lang="it-IT" sz="2800" dirty="0" smtClean="0">
                <a:solidFill>
                  <a:schemeClr val="tx2"/>
                </a:solidFill>
              </a:rPr>
              <a:t>prevenzione</a:t>
            </a:r>
          </a:p>
          <a:p>
            <a:pPr marL="457200" indent="-457200">
              <a:buFont typeface="Arial" charset="0"/>
              <a:buChar char="•"/>
            </a:pPr>
            <a:r>
              <a:rPr lang="it-IT" sz="2800" dirty="0" smtClean="0">
                <a:solidFill>
                  <a:schemeClr val="tx2"/>
                </a:solidFill>
              </a:rPr>
              <a:t>mitigazione dei rischi</a:t>
            </a:r>
          </a:p>
          <a:p>
            <a:pPr marL="457200" indent="-457200">
              <a:buFont typeface="Arial" charset="0"/>
              <a:buChar char="•"/>
            </a:pPr>
            <a:r>
              <a:rPr lang="it-IT" sz="2800" dirty="0" smtClean="0">
                <a:solidFill>
                  <a:schemeClr val="tx2"/>
                </a:solidFill>
              </a:rPr>
              <a:t>gestione delle emergenze e loro superamento</a:t>
            </a:r>
            <a:endParaRPr lang="it-IT" sz="2800" dirty="0">
              <a:solidFill>
                <a:schemeClr val="tx2"/>
              </a:solidFill>
            </a:endParaRPr>
          </a:p>
        </p:txBody>
      </p:sp>
    </p:spTree>
    <p:extLst>
      <p:ext uri="{BB962C8B-B14F-4D97-AF65-F5344CB8AC3E}">
        <p14:creationId xmlns:p14="http://schemas.microsoft.com/office/powerpoint/2010/main" val="10944070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22</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39925" y="2049777"/>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a:ln w="10541" cmpd="sng">
                  <a:solidFill>
                    <a:srgbClr val="7D7D7D">
                      <a:tint val="100000"/>
                      <a:shade val="100000"/>
                      <a:satMod val="110000"/>
                    </a:srgbClr>
                  </a:solidFill>
                  <a:prstDash val="solid"/>
                </a:ln>
                <a:solidFill>
                  <a:srgbClr val="004EC0"/>
                </a:solidFill>
              </a:rPr>
              <a:t>Capo I  Finalità, attività e composizione del Servizio Nazionale della Protezione Civile</a:t>
            </a:r>
          </a:p>
          <a:p>
            <a:pPr algn="ctr" eaLnBrk="1" hangingPunct="1">
              <a:defRPr/>
            </a:pPr>
            <a:r>
              <a:rPr lang="it-IT" sz="1600" b="1" dirty="0">
                <a:ln w="10541" cmpd="sng">
                  <a:solidFill>
                    <a:srgbClr val="7D7D7D">
                      <a:tint val="100000"/>
                      <a:shade val="100000"/>
                      <a:satMod val="110000"/>
                    </a:srgbClr>
                  </a:solidFill>
                  <a:prstDash val="solid"/>
                </a:ln>
                <a:solidFill>
                  <a:srgbClr val="FF0000"/>
                </a:solidFill>
              </a:rPr>
              <a:t>Art. 2 </a:t>
            </a:r>
            <a:r>
              <a:rPr lang="it-IT" sz="1600" b="1" dirty="0" smtClean="0">
                <a:ln w="10541" cmpd="sng">
                  <a:solidFill>
                    <a:srgbClr val="7D7D7D">
                      <a:tint val="100000"/>
                      <a:shade val="100000"/>
                      <a:satMod val="110000"/>
                    </a:srgbClr>
                  </a:solidFill>
                  <a:prstDash val="solid"/>
                </a:ln>
                <a:solidFill>
                  <a:srgbClr val="FF0000"/>
                </a:solidFill>
              </a:rPr>
              <a:t>Attività di previsione</a:t>
            </a:r>
            <a:endParaRPr lang="it-IT" sz="1600" b="1" dirty="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75556" y="3099176"/>
            <a:ext cx="7992888" cy="3257174"/>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eaLnBrk="1" hangingPunct="1">
              <a:lnSpc>
                <a:spcPct val="150000"/>
              </a:lnSpc>
            </a:pPr>
            <a:r>
              <a:rPr lang="it-IT" altLang="it-IT" sz="2800" dirty="0">
                <a:solidFill>
                  <a:schemeClr val="tx2"/>
                </a:solidFill>
              </a:rPr>
              <a:t>La previsione consiste nelle attività, dirette all'identificazione </a:t>
            </a:r>
            <a:r>
              <a:rPr lang="it-IT" altLang="it-IT" sz="2800" dirty="0" smtClean="0">
                <a:solidFill>
                  <a:schemeClr val="tx2"/>
                </a:solidFill>
              </a:rPr>
              <a:t>e </a:t>
            </a:r>
            <a:r>
              <a:rPr lang="it-IT" altLang="it-IT" sz="2800" dirty="0" smtClean="0">
                <a:solidFill>
                  <a:srgbClr val="FF0000"/>
                </a:solidFill>
              </a:rPr>
              <a:t>studio</a:t>
            </a:r>
            <a:r>
              <a:rPr lang="it-IT" altLang="it-IT" sz="2800" dirty="0" smtClean="0">
                <a:solidFill>
                  <a:schemeClr val="tx2"/>
                </a:solidFill>
              </a:rPr>
              <a:t> degli </a:t>
            </a:r>
            <a:r>
              <a:rPr lang="it-IT" altLang="it-IT" sz="2800" dirty="0">
                <a:solidFill>
                  <a:schemeClr val="tx2"/>
                </a:solidFill>
              </a:rPr>
              <a:t>scenari di rischio </a:t>
            </a:r>
            <a:r>
              <a:rPr lang="it-IT" altLang="it-IT" sz="2800" dirty="0" smtClean="0">
                <a:solidFill>
                  <a:srgbClr val="FF0000"/>
                </a:solidFill>
              </a:rPr>
              <a:t>possibili, </a:t>
            </a:r>
            <a:r>
              <a:rPr lang="it-IT" altLang="it-IT" sz="2800" dirty="0" smtClean="0">
                <a:solidFill>
                  <a:schemeClr val="tx2"/>
                </a:solidFill>
              </a:rPr>
              <a:t>per le esigenze di allertamento del Servizio Nazionale, ove possibile, e di pianificazione di protezione civile</a:t>
            </a:r>
            <a:endParaRPr lang="it-IT" altLang="it-IT" sz="2800" dirty="0">
              <a:solidFill>
                <a:schemeClr val="tx2"/>
              </a:solidFill>
            </a:endParaRPr>
          </a:p>
        </p:txBody>
      </p:sp>
    </p:spTree>
    <p:extLst>
      <p:ext uri="{BB962C8B-B14F-4D97-AF65-F5344CB8AC3E}">
        <p14:creationId xmlns:p14="http://schemas.microsoft.com/office/powerpoint/2010/main" val="20397504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23</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68081" y="1923525"/>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a:ln w="10541" cmpd="sng">
                  <a:solidFill>
                    <a:srgbClr val="7D7D7D">
                      <a:tint val="100000"/>
                      <a:shade val="100000"/>
                      <a:satMod val="110000"/>
                    </a:srgbClr>
                  </a:solidFill>
                  <a:prstDash val="solid"/>
                </a:ln>
                <a:solidFill>
                  <a:srgbClr val="004EC0"/>
                </a:solidFill>
              </a:rPr>
              <a:t>Capo I  Finalità, attività e composizione del Servizio Nazionale della Protezione Civile</a:t>
            </a:r>
          </a:p>
          <a:p>
            <a:pPr algn="ctr" eaLnBrk="1" hangingPunct="1">
              <a:defRPr/>
            </a:pPr>
            <a:r>
              <a:rPr lang="it-IT" sz="1600" b="1" dirty="0">
                <a:ln w="10541" cmpd="sng">
                  <a:solidFill>
                    <a:srgbClr val="7D7D7D">
                      <a:tint val="100000"/>
                      <a:shade val="100000"/>
                      <a:satMod val="110000"/>
                    </a:srgbClr>
                  </a:solidFill>
                  <a:prstDash val="solid"/>
                </a:ln>
                <a:solidFill>
                  <a:srgbClr val="FF0000"/>
                </a:solidFill>
              </a:rPr>
              <a:t>Art. 2 </a:t>
            </a:r>
            <a:r>
              <a:rPr lang="it-IT" sz="1600" b="1" dirty="0" smtClean="0">
                <a:ln w="10541" cmpd="sng">
                  <a:solidFill>
                    <a:srgbClr val="7D7D7D">
                      <a:tint val="100000"/>
                      <a:shade val="100000"/>
                      <a:satMod val="110000"/>
                    </a:srgbClr>
                  </a:solidFill>
                  <a:prstDash val="solid"/>
                </a:ln>
                <a:solidFill>
                  <a:srgbClr val="FF0000"/>
                </a:solidFill>
              </a:rPr>
              <a:t>Attività di prevenzione</a:t>
            </a:r>
            <a:endParaRPr lang="it-IT" sz="1600" b="1" dirty="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75556" y="3012639"/>
            <a:ext cx="7992888" cy="341632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eaLnBrk="1" hangingPunct="1">
              <a:lnSpc>
                <a:spcPct val="150000"/>
              </a:lnSpc>
            </a:pPr>
            <a:r>
              <a:rPr lang="it-IT" altLang="it-IT" dirty="0">
                <a:solidFill>
                  <a:schemeClr val="tx2"/>
                </a:solidFill>
              </a:rPr>
              <a:t>La prevenzione (</a:t>
            </a:r>
            <a:r>
              <a:rPr lang="it-IT" altLang="it-IT" dirty="0">
                <a:solidFill>
                  <a:srgbClr val="FF0000"/>
                </a:solidFill>
              </a:rPr>
              <a:t>tipico esempio di prevenzione è il corso per volontari</a:t>
            </a:r>
            <a:r>
              <a:rPr lang="it-IT" altLang="it-IT" dirty="0">
                <a:solidFill>
                  <a:schemeClr val="tx2"/>
                </a:solidFill>
              </a:rPr>
              <a:t>) consiste </a:t>
            </a:r>
            <a:r>
              <a:rPr lang="it-IT" altLang="it-IT" dirty="0" smtClean="0">
                <a:solidFill>
                  <a:schemeClr val="tx2"/>
                </a:solidFill>
              </a:rPr>
              <a:t>nell’insieme delle attività di natura </a:t>
            </a:r>
            <a:r>
              <a:rPr lang="it-IT" altLang="it-IT" dirty="0" smtClean="0">
                <a:solidFill>
                  <a:srgbClr val="FF0000"/>
                </a:solidFill>
              </a:rPr>
              <a:t>strutturale</a:t>
            </a:r>
            <a:r>
              <a:rPr lang="it-IT" altLang="it-IT" dirty="0" smtClean="0">
                <a:solidFill>
                  <a:schemeClr val="tx2"/>
                </a:solidFill>
              </a:rPr>
              <a:t> o </a:t>
            </a:r>
            <a:r>
              <a:rPr lang="it-IT" altLang="it-IT" u="sng" dirty="0" smtClean="0">
                <a:solidFill>
                  <a:schemeClr val="tx2"/>
                </a:solidFill>
              </a:rPr>
              <a:t>non strutturale</a:t>
            </a:r>
            <a:r>
              <a:rPr lang="it-IT" altLang="it-IT" dirty="0" smtClean="0">
                <a:solidFill>
                  <a:schemeClr val="tx2"/>
                </a:solidFill>
              </a:rPr>
              <a:t>, svolte anche in forma integrata, dirette ad evitare o a ridurre  la possibilità che si verifichino </a:t>
            </a:r>
            <a:r>
              <a:rPr lang="it-IT" altLang="it-IT" u="sng" dirty="0" smtClean="0">
                <a:solidFill>
                  <a:schemeClr val="tx2"/>
                </a:solidFill>
              </a:rPr>
              <a:t>danni conseguenti a eventi calamitosi </a:t>
            </a:r>
            <a:r>
              <a:rPr lang="it-IT" altLang="it-IT" dirty="0" smtClean="0">
                <a:solidFill>
                  <a:schemeClr val="tx2"/>
                </a:solidFill>
              </a:rPr>
              <a:t>anche sulla base delle conoscenze acquisite per effetto della previsione. </a:t>
            </a:r>
          </a:p>
        </p:txBody>
      </p:sp>
    </p:spTree>
    <p:extLst>
      <p:ext uri="{BB962C8B-B14F-4D97-AF65-F5344CB8AC3E}">
        <p14:creationId xmlns:p14="http://schemas.microsoft.com/office/powerpoint/2010/main" val="11333218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24</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a:t>
            </a:r>
            <a:r>
              <a:rPr lang="it-IT" sz="1600" b="1" dirty="0">
                <a:ln w="10541" cmpd="sng">
                  <a:solidFill>
                    <a:srgbClr val="7D7D7D">
                      <a:tint val="100000"/>
                      <a:shade val="100000"/>
                      <a:satMod val="110000"/>
                    </a:srgbClr>
                  </a:solidFill>
                  <a:prstDash val="solid"/>
                </a:ln>
                <a:solidFill>
                  <a:srgbClr val="004EC0"/>
                </a:solidFill>
              </a:rPr>
              <a:t>C</a:t>
            </a:r>
            <a:r>
              <a:rPr lang="it-IT" sz="1600" b="1" dirty="0" smtClean="0">
                <a:ln w="10541" cmpd="sng">
                  <a:solidFill>
                    <a:srgbClr val="7D7D7D">
                      <a:tint val="100000"/>
                      <a:shade val="100000"/>
                      <a:satMod val="110000"/>
                    </a:srgbClr>
                  </a:solidFill>
                  <a:prstDash val="solid"/>
                </a:ln>
                <a:solidFill>
                  <a:srgbClr val="004EC0"/>
                </a:solidFill>
              </a:rPr>
              <a:t>ivile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9" name="Rettangolo 8"/>
          <p:cNvSpPr/>
          <p:nvPr/>
        </p:nvSpPr>
        <p:spPr>
          <a:xfrm>
            <a:off x="546913" y="2187831"/>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a:ln w="10541" cmpd="sng">
                  <a:solidFill>
                    <a:srgbClr val="7D7D7D">
                      <a:tint val="100000"/>
                      <a:shade val="100000"/>
                      <a:satMod val="110000"/>
                    </a:srgbClr>
                  </a:solidFill>
                  <a:prstDash val="solid"/>
                </a:ln>
                <a:solidFill>
                  <a:srgbClr val="004EC0"/>
                </a:solidFill>
              </a:rPr>
              <a:t>Capo I  Finalità, attività e composizione del Servizio Nazionale della Protezione Civile</a:t>
            </a:r>
          </a:p>
          <a:p>
            <a:pPr algn="ctr" eaLnBrk="1" hangingPunct="1">
              <a:defRPr/>
            </a:pPr>
            <a:r>
              <a:rPr lang="it-IT" sz="1600" b="1" dirty="0">
                <a:ln w="10541" cmpd="sng">
                  <a:solidFill>
                    <a:srgbClr val="7D7D7D">
                      <a:tint val="100000"/>
                      <a:shade val="100000"/>
                      <a:satMod val="110000"/>
                    </a:srgbClr>
                  </a:solidFill>
                  <a:prstDash val="solid"/>
                </a:ln>
                <a:solidFill>
                  <a:srgbClr val="FF0000"/>
                </a:solidFill>
              </a:rPr>
              <a:t>Art. 2 </a:t>
            </a:r>
            <a:r>
              <a:rPr lang="it-IT" sz="1600" b="1" dirty="0" smtClean="0">
                <a:ln w="10541" cmpd="sng">
                  <a:solidFill>
                    <a:srgbClr val="7D7D7D">
                      <a:tint val="100000"/>
                      <a:shade val="100000"/>
                      <a:satMod val="110000"/>
                    </a:srgbClr>
                  </a:solidFill>
                  <a:prstDash val="solid"/>
                </a:ln>
                <a:solidFill>
                  <a:srgbClr val="FF0000"/>
                </a:solidFill>
              </a:rPr>
              <a:t>Attività di prevenzione</a:t>
            </a:r>
            <a:endParaRPr lang="it-IT" sz="1600" b="1" dirty="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75556" y="3265049"/>
            <a:ext cx="7992888" cy="280506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eaLnBrk="1" hangingPunct="1">
              <a:lnSpc>
                <a:spcPct val="150000"/>
              </a:lnSpc>
            </a:pPr>
            <a:r>
              <a:rPr lang="it-IT" altLang="it-IT" dirty="0">
                <a:solidFill>
                  <a:schemeClr val="tx2"/>
                </a:solidFill>
              </a:rPr>
              <a:t>Si esplica in attività non strutturali concernenti l'allertamento, la pianificazione dell'emergenza, la formazione, la diffusione della conoscenza della protezione civile nonché l'informazione alla popolazione e l'applicazione della normativa tecnica, ove necessarie, e l'attività' di esercitazione</a:t>
            </a:r>
          </a:p>
        </p:txBody>
      </p:sp>
    </p:spTree>
    <p:extLst>
      <p:ext uri="{BB962C8B-B14F-4D97-AF65-F5344CB8AC3E}">
        <p14:creationId xmlns:p14="http://schemas.microsoft.com/office/powerpoint/2010/main" val="5426540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25</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720" y="2135449"/>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a:ln w="10541" cmpd="sng">
                  <a:solidFill>
                    <a:srgbClr val="7D7D7D">
                      <a:tint val="100000"/>
                      <a:shade val="100000"/>
                      <a:satMod val="110000"/>
                    </a:srgbClr>
                  </a:solidFill>
                  <a:prstDash val="solid"/>
                </a:ln>
                <a:solidFill>
                  <a:srgbClr val="004EC0"/>
                </a:solidFill>
              </a:rPr>
              <a:t>Capo I  Finalità, attività e composizione del Servizio Nazionale della Protezione Civile</a:t>
            </a:r>
          </a:p>
          <a:p>
            <a:pPr algn="ctr" eaLnBrk="1" hangingPunct="1">
              <a:defRPr/>
            </a:pPr>
            <a:r>
              <a:rPr lang="it-IT" sz="1600" b="1" dirty="0">
                <a:ln w="10541" cmpd="sng">
                  <a:solidFill>
                    <a:srgbClr val="7D7D7D">
                      <a:tint val="100000"/>
                      <a:shade val="100000"/>
                      <a:satMod val="110000"/>
                    </a:srgbClr>
                  </a:solidFill>
                  <a:prstDash val="solid"/>
                </a:ln>
                <a:solidFill>
                  <a:srgbClr val="FF0000"/>
                </a:solidFill>
              </a:rPr>
              <a:t>Art. 2 </a:t>
            </a:r>
            <a:r>
              <a:rPr lang="it-IT" sz="1600" b="1" dirty="0" smtClean="0">
                <a:ln w="10541" cmpd="sng">
                  <a:solidFill>
                    <a:srgbClr val="7D7D7D">
                      <a:tint val="100000"/>
                      <a:shade val="100000"/>
                      <a:satMod val="110000"/>
                    </a:srgbClr>
                  </a:solidFill>
                  <a:prstDash val="solid"/>
                </a:ln>
                <a:solidFill>
                  <a:srgbClr val="FF0000"/>
                </a:solidFill>
              </a:rPr>
              <a:t>Attività di prevenzione</a:t>
            </a:r>
            <a:endParaRPr lang="it-IT" sz="1600" b="1" dirty="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57720" y="3353347"/>
            <a:ext cx="7992888" cy="286232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eaLnBrk="1" hangingPunct="1">
              <a:lnSpc>
                <a:spcPct val="150000"/>
              </a:lnSpc>
            </a:pPr>
            <a:r>
              <a:rPr lang="it-IT" altLang="it-IT" sz="2000" dirty="0">
                <a:solidFill>
                  <a:schemeClr val="tx2"/>
                </a:solidFill>
              </a:rPr>
              <a:t>A</a:t>
            </a:r>
            <a:r>
              <a:rPr lang="it-IT" altLang="it-IT" sz="2000" dirty="0" smtClean="0">
                <a:solidFill>
                  <a:schemeClr val="tx2"/>
                </a:solidFill>
              </a:rPr>
              <a:t>ttività strutturali:</a:t>
            </a:r>
          </a:p>
          <a:p>
            <a:pPr marL="342900" indent="-342900" eaLnBrk="1" hangingPunct="1">
              <a:lnSpc>
                <a:spcPct val="150000"/>
              </a:lnSpc>
              <a:buFont typeface="Arial" charset="0"/>
              <a:buChar char="•"/>
            </a:pPr>
            <a:r>
              <a:rPr lang="it-IT" altLang="it-IT" sz="2000" dirty="0" smtClean="0">
                <a:solidFill>
                  <a:schemeClr val="tx2"/>
                </a:solidFill>
              </a:rPr>
              <a:t>linee di indirizzo nazionali e regionali per definire le politiche di prevenzione strutturale dei rischi</a:t>
            </a:r>
          </a:p>
          <a:p>
            <a:pPr marL="342900" indent="-342900" eaLnBrk="1" hangingPunct="1">
              <a:lnSpc>
                <a:spcPct val="150000"/>
              </a:lnSpc>
              <a:buFont typeface="Arial" charset="0"/>
              <a:buChar char="•"/>
            </a:pPr>
            <a:r>
              <a:rPr lang="it-IT" altLang="it-IT" sz="2000" dirty="0" smtClean="0">
                <a:solidFill>
                  <a:schemeClr val="tx2"/>
                </a:solidFill>
              </a:rPr>
              <a:t>programmazione ed esecuzione di interventi strutturali finalizzati alla mitigazione dei rischi</a:t>
            </a:r>
          </a:p>
          <a:p>
            <a:pPr marL="342900" indent="-342900" eaLnBrk="1" hangingPunct="1">
              <a:lnSpc>
                <a:spcPct val="150000"/>
              </a:lnSpc>
              <a:buFont typeface="Arial" charset="0"/>
              <a:buChar char="•"/>
            </a:pPr>
            <a:r>
              <a:rPr lang="it-IT" altLang="it-IT" sz="2000" dirty="0" smtClean="0">
                <a:solidFill>
                  <a:schemeClr val="tx2"/>
                </a:solidFill>
              </a:rPr>
              <a:t>azioni integrate di prevenzione (art. 22)</a:t>
            </a:r>
          </a:p>
        </p:txBody>
      </p:sp>
    </p:spTree>
    <p:extLst>
      <p:ext uri="{BB962C8B-B14F-4D97-AF65-F5344CB8AC3E}">
        <p14:creationId xmlns:p14="http://schemas.microsoft.com/office/powerpoint/2010/main" val="18921346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26</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87831"/>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a:ln w="10541" cmpd="sng">
                  <a:solidFill>
                    <a:srgbClr val="7D7D7D">
                      <a:tint val="100000"/>
                      <a:shade val="100000"/>
                      <a:satMod val="110000"/>
                    </a:srgbClr>
                  </a:solidFill>
                  <a:prstDash val="solid"/>
                </a:ln>
                <a:solidFill>
                  <a:srgbClr val="004EC0"/>
                </a:solidFill>
              </a:rPr>
              <a:t>Capo I  Finalità, attività e composizione del Servizio Nazionale della Protezione Civile</a:t>
            </a:r>
          </a:p>
          <a:p>
            <a:pPr algn="ctr" eaLnBrk="1" hangingPunct="1">
              <a:defRPr/>
            </a:pPr>
            <a:r>
              <a:rPr lang="it-IT" sz="1600" b="1" dirty="0">
                <a:ln w="10541" cmpd="sng">
                  <a:solidFill>
                    <a:srgbClr val="7D7D7D">
                      <a:tint val="100000"/>
                      <a:shade val="100000"/>
                      <a:satMod val="110000"/>
                    </a:srgbClr>
                  </a:solidFill>
                  <a:prstDash val="solid"/>
                </a:ln>
                <a:solidFill>
                  <a:srgbClr val="FF0000"/>
                </a:solidFill>
              </a:rPr>
              <a:t>Art. 2 </a:t>
            </a:r>
            <a:r>
              <a:rPr lang="it-IT" sz="1600" b="1" dirty="0" smtClean="0">
                <a:ln w="10541" cmpd="sng">
                  <a:solidFill>
                    <a:srgbClr val="7D7D7D">
                      <a:tint val="100000"/>
                      <a:shade val="100000"/>
                      <a:satMod val="110000"/>
                    </a:srgbClr>
                  </a:solidFill>
                  <a:prstDash val="solid"/>
                </a:ln>
                <a:solidFill>
                  <a:srgbClr val="FF0000"/>
                </a:solidFill>
              </a:rPr>
              <a:t>Attività di gestione dell’emergenza</a:t>
            </a:r>
            <a:endParaRPr lang="it-IT" sz="1600" b="1" dirty="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87209" y="3776235"/>
            <a:ext cx="7992888" cy="249299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eaLnBrk="1" hangingPunct="1">
              <a:lnSpc>
                <a:spcPct val="150000"/>
              </a:lnSpc>
            </a:pPr>
            <a:r>
              <a:rPr lang="it-IT" altLang="it-IT" sz="2000" dirty="0">
                <a:solidFill>
                  <a:schemeClr val="tx2"/>
                </a:solidFill>
              </a:rPr>
              <a:t>A</a:t>
            </a:r>
            <a:r>
              <a:rPr lang="it-IT" altLang="it-IT" sz="2000" dirty="0" smtClean="0">
                <a:solidFill>
                  <a:schemeClr val="tx2"/>
                </a:solidFill>
              </a:rPr>
              <a:t>ttività di soccorso e assistenza alla popolazione colpite da eventi calamitosi e agli animali e la riduzione del relativo impatto, anche mediante la realizzazione di interventi indifferibili e urgenti d il ricorso a procedure semplificate, e la relativa attività di informazione alla popolazione.</a:t>
            </a:r>
          </a:p>
          <a:p>
            <a:pPr marL="342900" indent="-342900" eaLnBrk="1" hangingPunct="1">
              <a:lnSpc>
                <a:spcPct val="150000"/>
              </a:lnSpc>
              <a:buFont typeface="Arial" charset="0"/>
              <a:buChar char="•"/>
            </a:pPr>
            <a:endParaRPr lang="it-IT" altLang="it-IT" dirty="0">
              <a:solidFill>
                <a:schemeClr val="tx2"/>
              </a:solidFill>
            </a:endParaRPr>
          </a:p>
        </p:txBody>
      </p:sp>
    </p:spTree>
    <p:extLst>
      <p:ext uri="{BB962C8B-B14F-4D97-AF65-F5344CB8AC3E}">
        <p14:creationId xmlns:p14="http://schemas.microsoft.com/office/powerpoint/2010/main" val="17596304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27</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87831"/>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a:ln w="10541" cmpd="sng">
                  <a:solidFill>
                    <a:srgbClr val="7D7D7D">
                      <a:tint val="100000"/>
                      <a:shade val="100000"/>
                      <a:satMod val="110000"/>
                    </a:srgbClr>
                  </a:solidFill>
                  <a:prstDash val="solid"/>
                </a:ln>
                <a:solidFill>
                  <a:srgbClr val="004EC0"/>
                </a:solidFill>
              </a:rPr>
              <a:t>Capo I  Finalità, attività e composizione del Servizio Nazionale della Protezione Civile</a:t>
            </a:r>
          </a:p>
          <a:p>
            <a:pPr algn="ctr" eaLnBrk="1" hangingPunct="1">
              <a:defRPr/>
            </a:pPr>
            <a:r>
              <a:rPr lang="it-IT" sz="1600" b="1" dirty="0">
                <a:ln w="10541" cmpd="sng">
                  <a:solidFill>
                    <a:srgbClr val="7D7D7D">
                      <a:tint val="100000"/>
                      <a:shade val="100000"/>
                      <a:satMod val="110000"/>
                    </a:srgbClr>
                  </a:solidFill>
                  <a:prstDash val="solid"/>
                </a:ln>
                <a:solidFill>
                  <a:srgbClr val="FF0000"/>
                </a:solidFill>
              </a:rPr>
              <a:t>Art. 2 </a:t>
            </a:r>
            <a:r>
              <a:rPr lang="it-IT" sz="1600" b="1" dirty="0" smtClean="0">
                <a:ln w="10541" cmpd="sng">
                  <a:solidFill>
                    <a:srgbClr val="7D7D7D">
                      <a:tint val="100000"/>
                      <a:shade val="100000"/>
                      <a:satMod val="110000"/>
                    </a:srgbClr>
                  </a:solidFill>
                  <a:prstDash val="solid"/>
                </a:ln>
                <a:solidFill>
                  <a:srgbClr val="FF0000"/>
                </a:solidFill>
              </a:rPr>
              <a:t>Attività di superamento dell’emergenza</a:t>
            </a:r>
            <a:endParaRPr lang="it-IT" sz="1600" b="1" dirty="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66483" y="3379538"/>
            <a:ext cx="7992888" cy="286232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eaLnBrk="1" hangingPunct="1">
              <a:lnSpc>
                <a:spcPct val="150000"/>
              </a:lnSpc>
            </a:pPr>
            <a:r>
              <a:rPr lang="it-IT" altLang="it-IT" sz="2000" dirty="0" smtClean="0">
                <a:solidFill>
                  <a:schemeClr val="tx2"/>
                </a:solidFill>
              </a:rPr>
              <a:t>azione coordinata a sviluppare misure volte alla ripresa delle normali condizioni di vita e di lavoro.</a:t>
            </a:r>
          </a:p>
          <a:p>
            <a:pPr marL="342900" indent="-342900" eaLnBrk="1" hangingPunct="1">
              <a:lnSpc>
                <a:spcPct val="150000"/>
              </a:lnSpc>
              <a:buFont typeface="Arial" charset="0"/>
              <a:buChar char="•"/>
            </a:pPr>
            <a:r>
              <a:rPr lang="it-IT" altLang="it-IT" sz="2000" dirty="0" smtClean="0">
                <a:solidFill>
                  <a:schemeClr val="tx2"/>
                </a:solidFill>
              </a:rPr>
              <a:t>ripristino servizi essenziali per ridurre rischio residuo</a:t>
            </a:r>
          </a:p>
          <a:p>
            <a:pPr marL="342900" indent="-342900" eaLnBrk="1" hangingPunct="1">
              <a:lnSpc>
                <a:spcPct val="150000"/>
              </a:lnSpc>
              <a:buFont typeface="Arial" charset="0"/>
              <a:buChar char="•"/>
            </a:pPr>
            <a:r>
              <a:rPr lang="it-IT" altLang="it-IT" sz="2000" dirty="0" smtClean="0">
                <a:solidFill>
                  <a:schemeClr val="tx2"/>
                </a:solidFill>
              </a:rPr>
              <a:t>ricognizione dei fabbisogni per il ripristino delle strutture</a:t>
            </a:r>
            <a:r>
              <a:rPr lang="it-IT" altLang="it-IT" sz="2000" dirty="0">
                <a:solidFill>
                  <a:schemeClr val="tx2"/>
                </a:solidFill>
              </a:rPr>
              <a:t> </a:t>
            </a:r>
            <a:r>
              <a:rPr lang="it-IT" altLang="it-IT" sz="2000" dirty="0" smtClean="0">
                <a:solidFill>
                  <a:schemeClr val="tx2"/>
                </a:solidFill>
              </a:rPr>
              <a:t>ed infrastrutture pubbliche e private danneggiate e dei danni economici subiti dalle attività produttive, dai beni culturali e dal patrimonio edilizio</a:t>
            </a:r>
          </a:p>
        </p:txBody>
      </p:sp>
    </p:spTree>
    <p:extLst>
      <p:ext uri="{BB962C8B-B14F-4D97-AF65-F5344CB8AC3E}">
        <p14:creationId xmlns:p14="http://schemas.microsoft.com/office/powerpoint/2010/main" val="4984563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28</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132343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a:t>
            </a:r>
            <a:r>
              <a:rPr lang="it-IT" b="1" dirty="0">
                <a:ln w="10541" cmpd="sng">
                  <a:solidFill>
                    <a:srgbClr val="7D7D7D">
                      <a:tint val="100000"/>
                      <a:shade val="100000"/>
                      <a:satMod val="110000"/>
                    </a:srgbClr>
                  </a:solidFill>
                  <a:prstDash val="solid"/>
                </a:ln>
                <a:solidFill>
                  <a:srgbClr val="004EC0"/>
                </a:solidFill>
              </a:rPr>
              <a:t>I Capo I  Finalità, attività e composizione del Servizio Nazionale della 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3 Composizione del Servizio Nazionale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(Autorità di Protezione Civile)</a:t>
            </a:r>
          </a:p>
        </p:txBody>
      </p:sp>
      <p:sp>
        <p:nvSpPr>
          <p:cNvPr id="10" name="Rettangolo 9"/>
          <p:cNvSpPr/>
          <p:nvPr/>
        </p:nvSpPr>
        <p:spPr>
          <a:xfrm>
            <a:off x="575556" y="4005064"/>
            <a:ext cx="7992888" cy="193899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marL="342900" indent="-342900" eaLnBrk="1" hangingPunct="1">
              <a:lnSpc>
                <a:spcPct val="150000"/>
              </a:lnSpc>
              <a:buFont typeface="Arial" charset="0"/>
              <a:buChar char="•"/>
            </a:pPr>
            <a:r>
              <a:rPr lang="it-IT" altLang="it-IT" sz="2000" dirty="0" smtClean="0">
                <a:solidFill>
                  <a:schemeClr val="tx2"/>
                </a:solidFill>
              </a:rPr>
              <a:t>Presidente Consiglio dei Ministri</a:t>
            </a:r>
          </a:p>
          <a:p>
            <a:pPr marL="342900" indent="-342900" eaLnBrk="1" hangingPunct="1">
              <a:lnSpc>
                <a:spcPct val="150000"/>
              </a:lnSpc>
              <a:buFont typeface="Arial" charset="0"/>
              <a:buChar char="•"/>
            </a:pPr>
            <a:r>
              <a:rPr lang="it-IT" altLang="it-IT" sz="2000" dirty="0" smtClean="0">
                <a:solidFill>
                  <a:schemeClr val="tx2"/>
                </a:solidFill>
              </a:rPr>
              <a:t>Presidenti delle regioni e delle Province autonome di </a:t>
            </a:r>
            <a:r>
              <a:rPr lang="it-IT" altLang="it-IT" sz="2000" dirty="0">
                <a:solidFill>
                  <a:schemeClr val="tx2"/>
                </a:solidFill>
              </a:rPr>
              <a:t>T</a:t>
            </a:r>
            <a:r>
              <a:rPr lang="it-IT" altLang="it-IT" sz="2000" dirty="0" smtClean="0">
                <a:solidFill>
                  <a:schemeClr val="tx2"/>
                </a:solidFill>
              </a:rPr>
              <a:t>rento e Bolzano</a:t>
            </a:r>
          </a:p>
          <a:p>
            <a:pPr marL="342900" indent="-342900" eaLnBrk="1" hangingPunct="1">
              <a:lnSpc>
                <a:spcPct val="150000"/>
              </a:lnSpc>
              <a:buFont typeface="Arial" charset="0"/>
              <a:buChar char="•"/>
            </a:pPr>
            <a:r>
              <a:rPr lang="it-IT" altLang="it-IT" sz="2000" dirty="0" smtClean="0">
                <a:solidFill>
                  <a:schemeClr val="tx2"/>
                </a:solidFill>
              </a:rPr>
              <a:t>I Sindaci ed i sindaci metropolitani</a:t>
            </a:r>
          </a:p>
          <a:p>
            <a:pPr marL="342900" indent="-342900" eaLnBrk="1" hangingPunct="1">
              <a:lnSpc>
                <a:spcPct val="150000"/>
              </a:lnSpc>
              <a:buFont typeface="Arial" charset="0"/>
              <a:buChar char="•"/>
            </a:pPr>
            <a:r>
              <a:rPr lang="it-IT" altLang="it-IT" sz="2000" dirty="0" smtClean="0">
                <a:solidFill>
                  <a:schemeClr val="tx2"/>
                </a:solidFill>
              </a:rPr>
              <a:t>Gli Enti Locali</a:t>
            </a:r>
          </a:p>
        </p:txBody>
      </p:sp>
    </p:spTree>
    <p:extLst>
      <p:ext uri="{BB962C8B-B14F-4D97-AF65-F5344CB8AC3E}">
        <p14:creationId xmlns:p14="http://schemas.microsoft.com/office/powerpoint/2010/main" val="18292209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29</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7713" y="2052741"/>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a:t>
            </a:r>
            <a:r>
              <a:rPr lang="it-IT" b="1" dirty="0">
                <a:ln w="10541" cmpd="sng">
                  <a:solidFill>
                    <a:srgbClr val="7D7D7D">
                      <a:tint val="100000"/>
                      <a:shade val="100000"/>
                      <a:satMod val="110000"/>
                    </a:srgbClr>
                  </a:solidFill>
                  <a:prstDash val="solid"/>
                </a:ln>
                <a:solidFill>
                  <a:srgbClr val="004EC0"/>
                </a:solidFill>
              </a:rPr>
              <a:t>I Capo I  Finalità, attività e composizione del Servizio Nazionale della 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3 Componenti del Servizio Nazionale</a:t>
            </a:r>
          </a:p>
        </p:txBody>
      </p:sp>
      <p:sp>
        <p:nvSpPr>
          <p:cNvPr id="10" name="Rettangolo 9"/>
          <p:cNvSpPr/>
          <p:nvPr/>
        </p:nvSpPr>
        <p:spPr>
          <a:xfrm>
            <a:off x="557720" y="3225251"/>
            <a:ext cx="7992888" cy="132343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just">
              <a:spcAft>
                <a:spcPts val="225"/>
              </a:spcAft>
              <a:defRPr/>
            </a:pPr>
            <a:r>
              <a:rPr lang="it-IT" sz="2000" b="1" dirty="0" smtClean="0">
                <a:solidFill>
                  <a:schemeClr val="tx2"/>
                </a:solidFill>
                <a:ea typeface="Times New Roman" panose="02020603050405020304" pitchFamily="18" charset="0"/>
              </a:rPr>
              <a:t>1.  Lo</a:t>
            </a:r>
            <a:r>
              <a:rPr lang="it-IT" sz="2000" dirty="0" smtClean="0">
                <a:solidFill>
                  <a:schemeClr val="tx2"/>
                </a:solidFill>
                <a:ea typeface="Times New Roman" panose="02020603050405020304" pitchFamily="18" charset="0"/>
              </a:rPr>
              <a:t> </a:t>
            </a:r>
            <a:r>
              <a:rPr lang="it-IT" sz="2000" dirty="0">
                <a:solidFill>
                  <a:schemeClr val="tx2"/>
                </a:solidFill>
                <a:ea typeface="Times New Roman" panose="02020603050405020304" pitchFamily="18" charset="0"/>
              </a:rPr>
              <a:t>Stato, le Regioni e le Province autonome di Trento e di Bolzano e gli enti locali sono componenti del Servizio nazionale e provvedono all'attuazione delle attività di cui all’articolo 2, secondo i rispettivi ordinamenti e competenze. </a:t>
            </a:r>
          </a:p>
        </p:txBody>
      </p:sp>
      <p:sp>
        <p:nvSpPr>
          <p:cNvPr id="11" name="Rettangolo 10"/>
          <p:cNvSpPr/>
          <p:nvPr/>
        </p:nvSpPr>
        <p:spPr>
          <a:xfrm>
            <a:off x="555498" y="4653377"/>
            <a:ext cx="7992888" cy="101566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just">
              <a:spcAft>
                <a:spcPts val="225"/>
              </a:spcAft>
              <a:defRPr/>
            </a:pPr>
            <a:r>
              <a:rPr lang="it-IT" sz="2000" dirty="0" smtClean="0">
                <a:solidFill>
                  <a:schemeClr val="tx2"/>
                </a:solidFill>
                <a:ea typeface="Times New Roman" panose="02020603050405020304" pitchFamily="18" charset="0"/>
              </a:rPr>
              <a:t>2.  Le </a:t>
            </a:r>
            <a:r>
              <a:rPr lang="it-IT" sz="2000" dirty="0">
                <a:solidFill>
                  <a:schemeClr val="tx2"/>
                </a:solidFill>
                <a:ea typeface="Times New Roman" panose="02020603050405020304" pitchFamily="18" charset="0"/>
              </a:rPr>
              <a:t>componenti del Servizio nazionale possono stipulare convenzioni con le strutture operative </a:t>
            </a:r>
            <a:r>
              <a:rPr lang="it-IT" sz="2000" b="1" dirty="0">
                <a:solidFill>
                  <a:srgbClr val="FF0000"/>
                </a:solidFill>
                <a:ea typeface="Times New Roman" panose="02020603050405020304" pitchFamily="18" charset="0"/>
              </a:rPr>
              <a:t>e i soggetti concorrenti di cui all’articolo 13 </a:t>
            </a:r>
            <a:r>
              <a:rPr lang="it-IT" sz="2000" dirty="0">
                <a:solidFill>
                  <a:srgbClr val="FF0000"/>
                </a:solidFill>
                <a:ea typeface="Times New Roman" panose="02020603050405020304" pitchFamily="18" charset="0"/>
              </a:rPr>
              <a:t> </a:t>
            </a:r>
            <a:r>
              <a:rPr lang="it-IT" sz="2000" dirty="0">
                <a:solidFill>
                  <a:schemeClr val="tx2"/>
                </a:solidFill>
                <a:ea typeface="Times New Roman" panose="02020603050405020304" pitchFamily="18" charset="0"/>
              </a:rPr>
              <a:t>o con altri soggetti pubblici.</a:t>
            </a:r>
          </a:p>
        </p:txBody>
      </p:sp>
      <p:sp>
        <p:nvSpPr>
          <p:cNvPr id="12" name="Rettangolo 11"/>
          <p:cNvSpPr/>
          <p:nvPr/>
        </p:nvSpPr>
        <p:spPr>
          <a:xfrm>
            <a:off x="536461" y="5669040"/>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just">
              <a:spcAft>
                <a:spcPts val="225"/>
              </a:spcAft>
              <a:defRPr/>
            </a:pPr>
            <a:r>
              <a:rPr lang="it-IT" sz="2000" dirty="0" smtClean="0">
                <a:solidFill>
                  <a:schemeClr val="tx2"/>
                </a:solidFill>
                <a:ea typeface="Times New Roman" panose="02020603050405020304" pitchFamily="18" charset="0"/>
              </a:rPr>
              <a:t>3.  Le </a:t>
            </a:r>
            <a:r>
              <a:rPr lang="it-IT" sz="2000" dirty="0">
                <a:solidFill>
                  <a:schemeClr val="tx2"/>
                </a:solidFill>
                <a:ea typeface="Times New Roman" panose="02020603050405020304" pitchFamily="18" charset="0"/>
              </a:rPr>
              <a:t>componenti del Servizio nazionale che detengono o gestiscono informazioni utili per le finalità del presente </a:t>
            </a:r>
            <a:r>
              <a:rPr lang="it-IT" sz="2000" dirty="0" smtClean="0">
                <a:solidFill>
                  <a:schemeClr val="tx2"/>
                </a:solidFill>
                <a:ea typeface="Times New Roman" panose="02020603050405020304" pitchFamily="18" charset="0"/>
              </a:rPr>
              <a:t>decreto</a:t>
            </a:r>
            <a:endParaRPr lang="it-IT" sz="2000" dirty="0">
              <a:solidFill>
                <a:schemeClr val="tx2"/>
              </a:solidFill>
              <a:ea typeface="Times New Roman" panose="02020603050405020304" pitchFamily="18" charset="0"/>
            </a:endParaRPr>
          </a:p>
        </p:txBody>
      </p:sp>
    </p:spTree>
    <p:extLst>
      <p:ext uri="{BB962C8B-B14F-4D97-AF65-F5344CB8AC3E}">
        <p14:creationId xmlns:p14="http://schemas.microsoft.com/office/powerpoint/2010/main" val="32157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527342" y="134076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smtClean="0">
                <a:ln w="10541" cmpd="sng">
                  <a:solidFill>
                    <a:srgbClr val="7D7D7D">
                      <a:tint val="100000"/>
                      <a:shade val="100000"/>
                      <a:satMod val="110000"/>
                    </a:srgbClr>
                  </a:solidFill>
                  <a:prstDash val="solid"/>
                </a:ln>
                <a:solidFill>
                  <a:srgbClr val="004EC0"/>
                </a:solidFill>
              </a:rPr>
              <a:t>La legislazione</a:t>
            </a:r>
            <a:endParaRPr lang="it-IT" b="1" dirty="0" smtClean="0">
              <a:ln w="10541" cmpd="sng">
                <a:solidFill>
                  <a:srgbClr val="7D7D7D">
                    <a:tint val="100000"/>
                    <a:shade val="100000"/>
                    <a:satMod val="110000"/>
                  </a:srgbClr>
                </a:solidFill>
                <a:prstDash val="solid"/>
              </a:ln>
              <a:solidFill>
                <a:srgbClr val="004EC0"/>
              </a:solidFill>
            </a:endParaRPr>
          </a:p>
        </p:txBody>
      </p:sp>
      <p:sp>
        <p:nvSpPr>
          <p:cNvPr id="5" name="Rettangolo 4"/>
          <p:cNvSpPr/>
          <p:nvPr/>
        </p:nvSpPr>
        <p:spPr>
          <a:xfrm>
            <a:off x="539925" y="3717032"/>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E’ un bisogno di una società di darsi delle regole !!!</a:t>
            </a:r>
          </a:p>
        </p:txBody>
      </p:sp>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6" name="Segnaposto numero diapositiva 5"/>
          <p:cNvSpPr>
            <a:spLocks noGrp="1"/>
          </p:cNvSpPr>
          <p:nvPr>
            <p:ph type="sldNum" sz="quarter" idx="12"/>
          </p:nvPr>
        </p:nvSpPr>
        <p:spPr/>
        <p:txBody>
          <a:bodyPr/>
          <a:lstStyle/>
          <a:p>
            <a:pPr>
              <a:defRPr/>
            </a:pPr>
            <a:fld id="{3DFC100E-E653-2449-AED7-68BAFA1300C3}" type="slidenum">
              <a:rPr lang="it-IT" altLang="it-IT" smtClean="0">
                <a:latin typeface="+mn-lt"/>
              </a:rPr>
              <a:pPr>
                <a:defRPr/>
              </a:pPr>
              <a:t>3</a:t>
            </a:fld>
            <a:endParaRPr lang="it-IT" altLang="it-IT" dirty="0">
              <a:latin typeface="+mn-lt"/>
            </a:endParaRPr>
          </a:p>
        </p:txBody>
      </p:sp>
    </p:spTree>
    <p:extLst>
      <p:ext uri="{BB962C8B-B14F-4D97-AF65-F5344CB8AC3E}">
        <p14:creationId xmlns:p14="http://schemas.microsoft.com/office/powerpoint/2010/main" val="13499609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30</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a:t>
            </a:r>
            <a:r>
              <a:rPr lang="it-IT" sz="1600" b="1" dirty="0">
                <a:ln w="10541" cmpd="sng">
                  <a:solidFill>
                    <a:srgbClr val="7D7D7D">
                      <a:tint val="100000"/>
                      <a:shade val="100000"/>
                      <a:satMod val="110000"/>
                    </a:srgbClr>
                  </a:solidFill>
                  <a:prstDash val="solid"/>
                </a:ln>
                <a:solidFill>
                  <a:srgbClr val="004EC0"/>
                </a:solidFill>
              </a:rPr>
              <a:t>C</a:t>
            </a:r>
            <a:r>
              <a:rPr lang="it-IT" sz="1600" b="1" dirty="0" smtClean="0">
                <a:ln w="10541" cmpd="sng">
                  <a:solidFill>
                    <a:srgbClr val="7D7D7D">
                      <a:tint val="100000"/>
                      <a:shade val="100000"/>
                      <a:satMod val="110000"/>
                    </a:srgbClr>
                  </a:solidFill>
                  <a:prstDash val="solid"/>
                </a:ln>
                <a:solidFill>
                  <a:srgbClr val="004EC0"/>
                </a:solidFill>
              </a:rPr>
              <a:t>ivile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9" name="Rettangolo 8"/>
          <p:cNvSpPr/>
          <p:nvPr/>
        </p:nvSpPr>
        <p:spPr>
          <a:xfrm>
            <a:off x="546913" y="2145069"/>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 della</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7 Tipologia degli eventi emergenziali di protezione civile</a:t>
            </a:r>
          </a:p>
        </p:txBody>
      </p:sp>
      <p:sp>
        <p:nvSpPr>
          <p:cNvPr id="10" name="Rettangolo 9"/>
          <p:cNvSpPr/>
          <p:nvPr/>
        </p:nvSpPr>
        <p:spPr>
          <a:xfrm>
            <a:off x="546735" y="3645024"/>
            <a:ext cx="7992888" cy="193899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marL="342900" indent="-342900" eaLnBrk="1" hangingPunct="1">
              <a:lnSpc>
                <a:spcPct val="150000"/>
              </a:lnSpc>
              <a:buFont typeface="Arial" charset="0"/>
              <a:buChar char="•"/>
            </a:pPr>
            <a:r>
              <a:rPr lang="it-IT" altLang="it-IT" sz="2000" dirty="0" smtClean="0">
                <a:solidFill>
                  <a:schemeClr val="tx2"/>
                </a:solidFill>
              </a:rPr>
              <a:t>a) emergenze connesse con eventi calamitosi di origine naturale </a:t>
            </a:r>
            <a:r>
              <a:rPr lang="it-IT" altLang="it-IT" sz="2000" dirty="0">
                <a:solidFill>
                  <a:schemeClr val="tx2"/>
                </a:solidFill>
              </a:rPr>
              <a:t>o </a:t>
            </a:r>
            <a:r>
              <a:rPr lang="it-IT" altLang="it-IT" sz="2000" dirty="0" smtClean="0">
                <a:solidFill>
                  <a:schemeClr val="tx2"/>
                </a:solidFill>
              </a:rPr>
              <a:t>derivanti dall’ </a:t>
            </a:r>
            <a:r>
              <a:rPr lang="it-IT" altLang="it-IT" sz="2000" dirty="0">
                <a:solidFill>
                  <a:schemeClr val="tx2"/>
                </a:solidFill>
              </a:rPr>
              <a:t>attività dell’uomo che possono essere fronteggiati mediante interventi attuabili </a:t>
            </a:r>
            <a:r>
              <a:rPr lang="it-IT" altLang="it-IT" sz="2000" b="1" dirty="0">
                <a:solidFill>
                  <a:schemeClr val="tx2"/>
                </a:solidFill>
              </a:rPr>
              <a:t>dai singoli enti o amministrazioni </a:t>
            </a:r>
            <a:r>
              <a:rPr lang="it-IT" altLang="it-IT" sz="2000" dirty="0">
                <a:solidFill>
                  <a:schemeClr val="tx2"/>
                </a:solidFill>
              </a:rPr>
              <a:t>competenti in via </a:t>
            </a:r>
            <a:r>
              <a:rPr lang="it-IT" altLang="it-IT" sz="2000" b="1" dirty="0">
                <a:solidFill>
                  <a:schemeClr val="tx2"/>
                </a:solidFill>
              </a:rPr>
              <a:t>ordinaria</a:t>
            </a:r>
            <a:r>
              <a:rPr lang="it-IT" altLang="it-IT" sz="2000" b="1" dirty="0" smtClean="0">
                <a:solidFill>
                  <a:schemeClr val="tx2"/>
                </a:solidFill>
              </a:rPr>
              <a:t>.</a:t>
            </a:r>
            <a:endParaRPr lang="it-IT" altLang="it-IT" sz="2000" b="1" dirty="0">
              <a:solidFill>
                <a:schemeClr val="tx2"/>
              </a:solidFill>
            </a:endParaRPr>
          </a:p>
        </p:txBody>
      </p:sp>
    </p:spTree>
    <p:extLst>
      <p:ext uri="{BB962C8B-B14F-4D97-AF65-F5344CB8AC3E}">
        <p14:creationId xmlns:p14="http://schemas.microsoft.com/office/powerpoint/2010/main" val="14502425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31</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10" name="Rettangolo 9"/>
          <p:cNvSpPr/>
          <p:nvPr/>
        </p:nvSpPr>
        <p:spPr>
          <a:xfrm>
            <a:off x="575556" y="3048301"/>
            <a:ext cx="7992888" cy="332398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marL="342900" indent="-342900" eaLnBrk="1" hangingPunct="1">
              <a:lnSpc>
                <a:spcPct val="150000"/>
              </a:lnSpc>
              <a:buFont typeface="Arial" charset="0"/>
              <a:buChar char="•"/>
            </a:pPr>
            <a:r>
              <a:rPr lang="it-IT" altLang="it-IT" sz="2000" dirty="0" smtClean="0">
                <a:solidFill>
                  <a:schemeClr val="tx2"/>
                </a:solidFill>
              </a:rPr>
              <a:t>b) emergenze connesse con eventi calamitosi di origine naturale o derivanti dall’ attività dell’uomo che per loro natura o estensione comportano </a:t>
            </a:r>
            <a:r>
              <a:rPr lang="it-IT" altLang="it-IT" sz="2000" b="1" dirty="0" smtClean="0">
                <a:solidFill>
                  <a:schemeClr val="tx2"/>
                </a:solidFill>
              </a:rPr>
              <a:t>l’intervento coordinato </a:t>
            </a:r>
            <a:r>
              <a:rPr lang="it-IT" altLang="it-IT" sz="2000" dirty="0" smtClean="0">
                <a:solidFill>
                  <a:schemeClr val="tx2"/>
                </a:solidFill>
              </a:rPr>
              <a:t>di più enti o amministrazioni, e debbono essere fronteggiati con </a:t>
            </a:r>
            <a:r>
              <a:rPr lang="it-IT" altLang="it-IT" sz="2000" b="1" dirty="0" smtClean="0">
                <a:solidFill>
                  <a:schemeClr val="tx2"/>
                </a:solidFill>
              </a:rPr>
              <a:t>mezzi e poteri straordinari </a:t>
            </a:r>
            <a:r>
              <a:rPr lang="it-IT" altLang="it-IT" sz="2000" dirty="0" smtClean="0">
                <a:solidFill>
                  <a:schemeClr val="tx2"/>
                </a:solidFill>
              </a:rPr>
              <a:t>da impiegare durante limitati e predefiniti  periodi di tempo, disciplinati dalle Regioni e dalle Province autonome di </a:t>
            </a:r>
            <a:r>
              <a:rPr lang="it-IT" altLang="it-IT" sz="2000" dirty="0">
                <a:solidFill>
                  <a:schemeClr val="tx2"/>
                </a:solidFill>
              </a:rPr>
              <a:t>T</a:t>
            </a:r>
            <a:r>
              <a:rPr lang="it-IT" altLang="it-IT" sz="2000" dirty="0" smtClean="0">
                <a:solidFill>
                  <a:schemeClr val="tx2"/>
                </a:solidFill>
              </a:rPr>
              <a:t>rento e Bolzano nell’esercizio della rispettiva potestà legislativa</a:t>
            </a:r>
            <a:endParaRPr lang="it-IT" altLang="it-IT" sz="2000" b="1" dirty="0">
              <a:solidFill>
                <a:schemeClr val="tx2"/>
              </a:solidFill>
            </a:endParaRPr>
          </a:p>
        </p:txBody>
      </p:sp>
      <p:sp>
        <p:nvSpPr>
          <p:cNvPr id="11" name="Rettangolo 10"/>
          <p:cNvSpPr/>
          <p:nvPr/>
        </p:nvSpPr>
        <p:spPr>
          <a:xfrm>
            <a:off x="575556" y="1964266"/>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 della</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7 Tipologia degli eventi emergenziali di protezione civile</a:t>
            </a:r>
          </a:p>
        </p:txBody>
      </p:sp>
    </p:spTree>
    <p:extLst>
      <p:ext uri="{BB962C8B-B14F-4D97-AF65-F5344CB8AC3E}">
        <p14:creationId xmlns:p14="http://schemas.microsoft.com/office/powerpoint/2010/main" val="1794270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32</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10" name="Rettangolo 9"/>
          <p:cNvSpPr/>
          <p:nvPr/>
        </p:nvSpPr>
        <p:spPr>
          <a:xfrm>
            <a:off x="575556" y="3284984"/>
            <a:ext cx="7992888" cy="240065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marL="342900" indent="-342900" eaLnBrk="1" hangingPunct="1">
              <a:lnSpc>
                <a:spcPct val="150000"/>
              </a:lnSpc>
              <a:buFont typeface="Arial" charset="0"/>
              <a:buChar char="•"/>
            </a:pPr>
            <a:r>
              <a:rPr lang="it-IT" altLang="it-IT" sz="2000" dirty="0" smtClean="0">
                <a:solidFill>
                  <a:schemeClr val="tx2"/>
                </a:solidFill>
              </a:rPr>
              <a:t>c) emergenze di rilievo nazionale connesse con eventi calamitosi di origine naturale o derivanti dall’attività dell’uomo che in ragione della loro </a:t>
            </a:r>
            <a:r>
              <a:rPr lang="it-IT" altLang="it-IT" sz="2000" b="1" dirty="0" smtClean="0">
                <a:solidFill>
                  <a:schemeClr val="tx2"/>
                </a:solidFill>
              </a:rPr>
              <a:t>intensità o estensione </a:t>
            </a:r>
            <a:r>
              <a:rPr lang="it-IT" altLang="it-IT" sz="2000" dirty="0" smtClean="0">
                <a:solidFill>
                  <a:schemeClr val="tx2"/>
                </a:solidFill>
              </a:rPr>
              <a:t>debbono, con immediatezza d’intervento, essere fronteggiate </a:t>
            </a:r>
            <a:r>
              <a:rPr lang="it-IT" altLang="it-IT" sz="2000" b="1" dirty="0" smtClean="0">
                <a:solidFill>
                  <a:schemeClr val="tx2"/>
                </a:solidFill>
              </a:rPr>
              <a:t>con mezzi e poteri straordinari </a:t>
            </a:r>
            <a:r>
              <a:rPr lang="it-IT" altLang="it-IT" sz="2000" dirty="0" smtClean="0">
                <a:solidFill>
                  <a:schemeClr val="tx2"/>
                </a:solidFill>
              </a:rPr>
              <a:t>da impiegare durante limitati e predefiniti periodi di tempo ai sensi dell’art. 24</a:t>
            </a:r>
            <a:endParaRPr lang="it-IT" altLang="it-IT" sz="2000" b="1" dirty="0">
              <a:solidFill>
                <a:schemeClr val="tx2"/>
              </a:solidFill>
            </a:endParaRPr>
          </a:p>
        </p:txBody>
      </p:sp>
      <p:sp>
        <p:nvSpPr>
          <p:cNvPr id="11" name="Rettangolo 10"/>
          <p:cNvSpPr/>
          <p:nvPr/>
        </p:nvSpPr>
        <p:spPr>
          <a:xfrm>
            <a:off x="575556" y="1964266"/>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 della</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7 Tipologia degli eventi emergenziali di protezione civile</a:t>
            </a:r>
          </a:p>
        </p:txBody>
      </p:sp>
    </p:spTree>
    <p:extLst>
      <p:ext uri="{BB962C8B-B14F-4D97-AF65-F5344CB8AC3E}">
        <p14:creationId xmlns:p14="http://schemas.microsoft.com/office/powerpoint/2010/main" val="15284802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33</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10" name="Rettangolo 9"/>
          <p:cNvSpPr/>
          <p:nvPr/>
        </p:nvSpPr>
        <p:spPr>
          <a:xfrm>
            <a:off x="526806" y="3088005"/>
            <a:ext cx="7992888" cy="363176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marL="342900" indent="-342900" eaLnBrk="1" hangingPunct="1">
              <a:lnSpc>
                <a:spcPct val="150000"/>
              </a:lnSpc>
              <a:buFont typeface="Arial" charset="0"/>
              <a:buChar char="•"/>
            </a:pPr>
            <a:r>
              <a:rPr lang="it-IT" altLang="it-IT" sz="2000" dirty="0" smtClean="0">
                <a:solidFill>
                  <a:srgbClr val="FF0000"/>
                </a:solidFill>
              </a:rPr>
              <a:t>In caso di emergenza, il Prefetto...</a:t>
            </a:r>
          </a:p>
          <a:p>
            <a:pPr marL="342900" indent="-342900" eaLnBrk="1" hangingPunct="1">
              <a:lnSpc>
                <a:spcPct val="150000"/>
              </a:lnSpc>
              <a:buFont typeface="Arial" charset="0"/>
              <a:buChar char="•"/>
            </a:pPr>
            <a:r>
              <a:rPr lang="it-IT" altLang="it-IT" sz="2000" dirty="0" smtClean="0">
                <a:solidFill>
                  <a:schemeClr val="tx2"/>
                </a:solidFill>
              </a:rPr>
              <a:t>assicura un costante flusso e scambio informativo con il Dipartimento della Protezione Civile, la Regione, i Comuni</a:t>
            </a:r>
          </a:p>
          <a:p>
            <a:pPr marL="342900" indent="-342900">
              <a:buFont typeface="Arial" charset="0"/>
              <a:buChar char="•"/>
            </a:pPr>
            <a:r>
              <a:rPr lang="it-IT" altLang="it-IT" sz="2000" dirty="0" smtClean="0">
                <a:solidFill>
                  <a:schemeClr val="tx2"/>
                </a:solidFill>
              </a:rPr>
              <a:t>assume, </a:t>
            </a:r>
            <a:r>
              <a:rPr lang="it-IT" altLang="it-IT" sz="2000" b="1" dirty="0" smtClean="0">
                <a:solidFill>
                  <a:srgbClr val="FF0000"/>
                </a:solidFill>
              </a:rPr>
              <a:t>nell’immediatezza dell’evento,  d’intesa </a:t>
            </a:r>
            <a:r>
              <a:rPr lang="it-IT" altLang="it-IT" sz="2000" dirty="0" smtClean="0">
                <a:solidFill>
                  <a:schemeClr val="tx2"/>
                </a:solidFill>
              </a:rPr>
              <a:t>con il Presidente della giunta regionale e coordinandosi con la struttura regionale di protezione civile, la direzione unitaria </a:t>
            </a:r>
            <a:r>
              <a:rPr lang="it-IT" altLang="it-IT" sz="2000" b="1" dirty="0" smtClean="0">
                <a:solidFill>
                  <a:srgbClr val="FF0000"/>
                </a:solidFill>
              </a:rPr>
              <a:t>di tutti i</a:t>
            </a:r>
            <a:r>
              <a:rPr lang="it-IT" altLang="it-IT" sz="2000" dirty="0" smtClean="0">
                <a:solidFill>
                  <a:srgbClr val="FF0000"/>
                </a:solidFill>
              </a:rPr>
              <a:t> </a:t>
            </a:r>
            <a:r>
              <a:rPr lang="it-IT" altLang="it-IT" sz="2000" dirty="0" smtClean="0">
                <a:solidFill>
                  <a:schemeClr val="tx2"/>
                </a:solidFill>
              </a:rPr>
              <a:t>servizi di emergenza da attivare a livello provinciale…..</a:t>
            </a:r>
          </a:p>
          <a:p>
            <a:pPr marL="342900" indent="-342900">
              <a:buFont typeface="Arial" charset="0"/>
              <a:buChar char="•"/>
            </a:pPr>
            <a:r>
              <a:rPr lang="it-IT" altLang="it-IT" sz="2000" dirty="0" smtClean="0">
                <a:solidFill>
                  <a:schemeClr val="tx2"/>
                </a:solidFill>
              </a:rPr>
              <a:t>promuove e </a:t>
            </a:r>
            <a:r>
              <a:rPr lang="it-IT" altLang="it-IT" sz="2000" dirty="0">
                <a:solidFill>
                  <a:schemeClr val="tx2"/>
                </a:solidFill>
              </a:rPr>
              <a:t>c</a:t>
            </a:r>
            <a:r>
              <a:rPr lang="it-IT" altLang="it-IT" sz="2000" dirty="0" smtClean="0">
                <a:solidFill>
                  <a:schemeClr val="tx2"/>
                </a:solidFill>
              </a:rPr>
              <a:t>oordina l’adozione dei provvedimenti necessari ad assicurare l’intervento dello Stato presenti sul territorio provinciale.</a:t>
            </a:r>
          </a:p>
          <a:p>
            <a:pPr marL="342900" indent="-342900">
              <a:buFont typeface="Arial" charset="0"/>
              <a:buChar char="•"/>
            </a:pPr>
            <a:endParaRPr lang="it-IT" altLang="it-IT" sz="2000" dirty="0"/>
          </a:p>
        </p:txBody>
      </p:sp>
      <p:sp>
        <p:nvSpPr>
          <p:cNvPr id="12" name="Rettangolo 11"/>
          <p:cNvSpPr/>
          <p:nvPr/>
        </p:nvSpPr>
        <p:spPr>
          <a:xfrm>
            <a:off x="575556" y="1964266"/>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 della</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9 Funzioni del Prefetto</a:t>
            </a:r>
          </a:p>
        </p:txBody>
      </p:sp>
    </p:spTree>
    <p:extLst>
      <p:ext uri="{BB962C8B-B14F-4D97-AF65-F5344CB8AC3E}">
        <p14:creationId xmlns:p14="http://schemas.microsoft.com/office/powerpoint/2010/main" val="14687610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34</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10" name="Rettangolo 9"/>
          <p:cNvSpPr/>
          <p:nvPr/>
        </p:nvSpPr>
        <p:spPr>
          <a:xfrm>
            <a:off x="526806" y="3088005"/>
            <a:ext cx="7992888" cy="261610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lvl="1" algn="just"/>
            <a:r>
              <a:rPr lang="it-IT" altLang="it-IT" sz="2000" dirty="0">
                <a:solidFill>
                  <a:schemeClr val="tx2"/>
                </a:solidFill>
              </a:rPr>
              <a:t>In occasione </a:t>
            </a:r>
            <a:r>
              <a:rPr lang="it-IT" altLang="it-IT" sz="2000" b="1" dirty="0">
                <a:solidFill>
                  <a:srgbClr val="FF0000"/>
                </a:solidFill>
              </a:rPr>
              <a:t>degli eventi calamitosi di cui al presente decreto</a:t>
            </a:r>
            <a:r>
              <a:rPr lang="it-IT" altLang="it-IT" sz="2000" dirty="0">
                <a:solidFill>
                  <a:schemeClr val="tx2"/>
                </a:solidFill>
              </a:rPr>
              <a:t>, il Corpo nazionale dei vigili del fuoco, quale componente fondamentale del Servizio Nazionale della protezione civile, assicura, sino al loro compimento, gli interventi di soccorso tecnico indifferibili e </a:t>
            </a:r>
            <a:r>
              <a:rPr lang="it-IT" altLang="it-IT" sz="2000" dirty="0" smtClean="0">
                <a:solidFill>
                  <a:schemeClr val="tx2"/>
                </a:solidFill>
              </a:rPr>
              <a:t>urgenti,</a:t>
            </a:r>
          </a:p>
          <a:p>
            <a:pPr lvl="1" algn="just"/>
            <a:r>
              <a:rPr lang="it-IT" altLang="it-IT" sz="2000" dirty="0" smtClean="0">
                <a:solidFill>
                  <a:schemeClr val="tx2"/>
                </a:solidFill>
              </a:rPr>
              <a:t>e </a:t>
            </a:r>
            <a:r>
              <a:rPr lang="it-IT" altLang="it-IT" sz="2000" dirty="0">
                <a:solidFill>
                  <a:schemeClr val="tx2"/>
                </a:solidFill>
              </a:rPr>
              <a:t>di ricerca e salvataggio </a:t>
            </a:r>
            <a:r>
              <a:rPr lang="it-IT" altLang="it-IT" sz="2000" b="1" dirty="0">
                <a:solidFill>
                  <a:srgbClr val="FF0000"/>
                </a:solidFill>
              </a:rPr>
              <a:t>assumendone la direzione e la responsabilità nell’immediatezza degli eventi</a:t>
            </a:r>
            <a:r>
              <a:rPr lang="it-IT" altLang="it-IT" sz="2000" dirty="0">
                <a:solidFill>
                  <a:schemeClr val="tx2"/>
                </a:solidFill>
              </a:rPr>
              <a:t>, attraverso il </a:t>
            </a:r>
            <a:r>
              <a:rPr lang="it-IT" altLang="it-IT" sz="2000" dirty="0" smtClean="0">
                <a:solidFill>
                  <a:schemeClr val="tx2"/>
                </a:solidFill>
              </a:rPr>
              <a:t>coordinamento</a:t>
            </a:r>
          </a:p>
          <a:p>
            <a:pPr lvl="1" algn="just"/>
            <a:r>
              <a:rPr lang="it-IT" altLang="it-IT" sz="2000" dirty="0" smtClean="0">
                <a:solidFill>
                  <a:schemeClr val="tx2"/>
                </a:solidFill>
              </a:rPr>
              <a:t>tecnico-operativo </a:t>
            </a:r>
            <a:r>
              <a:rPr lang="it-IT" altLang="it-IT" sz="2000" dirty="0">
                <a:solidFill>
                  <a:schemeClr val="tx2"/>
                </a:solidFill>
              </a:rPr>
              <a:t>e il raccordo con le altre componenti e strutture coinvolte</a:t>
            </a:r>
            <a:r>
              <a:rPr lang="it-IT" altLang="it-IT" dirty="0">
                <a:latin typeface="Times New Roman" charset="0"/>
              </a:rPr>
              <a:t>.</a:t>
            </a:r>
            <a:endParaRPr lang="it-IT" altLang="it-IT" dirty="0">
              <a:solidFill>
                <a:schemeClr val="tx2"/>
              </a:solidFill>
            </a:endParaRPr>
          </a:p>
        </p:txBody>
      </p:sp>
      <p:sp>
        <p:nvSpPr>
          <p:cNvPr id="11" name="Rettangolo 10"/>
          <p:cNvSpPr/>
          <p:nvPr/>
        </p:nvSpPr>
        <p:spPr>
          <a:xfrm>
            <a:off x="575556" y="1964266"/>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 della</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10 Funzioni dei Vigili del Fuoco</a:t>
            </a:r>
          </a:p>
        </p:txBody>
      </p:sp>
    </p:spTree>
    <p:extLst>
      <p:ext uri="{BB962C8B-B14F-4D97-AF65-F5344CB8AC3E}">
        <p14:creationId xmlns:p14="http://schemas.microsoft.com/office/powerpoint/2010/main" val="19174323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35</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a:t>
            </a:r>
            <a:r>
              <a:rPr lang="it-IT" sz="1600" b="1" dirty="0">
                <a:ln w="10541" cmpd="sng">
                  <a:solidFill>
                    <a:srgbClr val="7D7D7D">
                      <a:tint val="100000"/>
                      <a:shade val="100000"/>
                      <a:satMod val="110000"/>
                    </a:srgbClr>
                  </a:solidFill>
                  <a:prstDash val="solid"/>
                </a:ln>
                <a:solidFill>
                  <a:srgbClr val="004EC0"/>
                </a:solidFill>
              </a:rPr>
              <a:t>C</a:t>
            </a:r>
            <a:r>
              <a:rPr lang="it-IT" sz="1600" b="1" dirty="0" smtClean="0">
                <a:ln w="10541" cmpd="sng">
                  <a:solidFill>
                    <a:srgbClr val="7D7D7D">
                      <a:tint val="100000"/>
                      <a:shade val="100000"/>
                      <a:satMod val="110000"/>
                    </a:srgbClr>
                  </a:solidFill>
                  <a:prstDash val="solid"/>
                </a:ln>
                <a:solidFill>
                  <a:srgbClr val="004EC0"/>
                </a:solidFill>
              </a:rPr>
              <a:t>ivile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53897" y="3442211"/>
            <a:ext cx="7992888" cy="286232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marL="342900" indent="-342900">
              <a:buFont typeface="Arial" charset="0"/>
              <a:buChar char="•"/>
            </a:pPr>
            <a:r>
              <a:rPr lang="it-IT" altLang="it-IT" sz="2000" dirty="0">
                <a:solidFill>
                  <a:schemeClr val="tx2"/>
                </a:solidFill>
              </a:rPr>
              <a:t>Piano previsione e prevenzione</a:t>
            </a:r>
          </a:p>
          <a:p>
            <a:pPr marL="342900" indent="-342900">
              <a:buFont typeface="Arial" charset="0"/>
              <a:buChar char="•"/>
            </a:pPr>
            <a:r>
              <a:rPr lang="it-IT" altLang="it-IT" sz="2000" dirty="0">
                <a:solidFill>
                  <a:schemeClr val="tx2"/>
                </a:solidFill>
              </a:rPr>
              <a:t>Indirizzi per piani provinciali e comunali</a:t>
            </a:r>
          </a:p>
          <a:p>
            <a:pPr marL="342900" indent="-342900">
              <a:buFont typeface="Arial" charset="0"/>
              <a:buChar char="•"/>
            </a:pPr>
            <a:r>
              <a:rPr lang="it-IT" altLang="it-IT" sz="2000" dirty="0">
                <a:solidFill>
                  <a:schemeClr val="tx2"/>
                </a:solidFill>
              </a:rPr>
              <a:t>Delibera lo stato di emergenza di tipo B</a:t>
            </a:r>
          </a:p>
          <a:p>
            <a:pPr marL="342900" indent="-342900">
              <a:buFont typeface="Arial" charset="0"/>
              <a:buChar char="•"/>
            </a:pPr>
            <a:r>
              <a:rPr lang="it-IT" altLang="it-IT" sz="2000" dirty="0">
                <a:solidFill>
                  <a:schemeClr val="tx2"/>
                </a:solidFill>
              </a:rPr>
              <a:t>Coordinamento con il Prefetto e i VVF per le attività di soccorso  eventi B</a:t>
            </a:r>
          </a:p>
          <a:p>
            <a:pPr marL="342900" indent="-342900">
              <a:buFont typeface="Arial" charset="0"/>
              <a:buChar char="•"/>
            </a:pPr>
            <a:r>
              <a:rPr lang="it-IT" altLang="it-IT" sz="2000" dirty="0">
                <a:solidFill>
                  <a:schemeClr val="tx2"/>
                </a:solidFill>
              </a:rPr>
              <a:t>Gestione ed attivazione della colonna mobile regionale, composta </a:t>
            </a:r>
            <a:r>
              <a:rPr lang="it-IT" altLang="it-IT" sz="2000" b="1" dirty="0">
                <a:solidFill>
                  <a:srgbClr val="FF0000"/>
                </a:solidFill>
              </a:rPr>
              <a:t>anche</a:t>
            </a:r>
            <a:r>
              <a:rPr lang="it-IT" altLang="it-IT" sz="2000" dirty="0">
                <a:solidFill>
                  <a:schemeClr val="tx2"/>
                </a:solidFill>
              </a:rPr>
              <a:t> dalle organizzazioni di volontariato</a:t>
            </a:r>
          </a:p>
          <a:p>
            <a:pPr marL="342900" indent="-342900">
              <a:buFont typeface="Arial" charset="0"/>
              <a:buChar char="•"/>
            </a:pPr>
            <a:r>
              <a:rPr lang="it-IT" altLang="it-IT" sz="2000" dirty="0">
                <a:solidFill>
                  <a:schemeClr val="tx2"/>
                </a:solidFill>
              </a:rPr>
              <a:t>organizzazione e l'utilizzo del volontariato di protezione civile a livello territoriale, nonché delle relative forme di rappresentanza su base democratica;</a:t>
            </a:r>
          </a:p>
        </p:txBody>
      </p:sp>
      <p:sp>
        <p:nvSpPr>
          <p:cNvPr id="11" name="Rettangolo 10"/>
          <p:cNvSpPr/>
          <p:nvPr/>
        </p:nvSpPr>
        <p:spPr>
          <a:xfrm>
            <a:off x="575556" y="1964266"/>
            <a:ext cx="7992888" cy="132343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 della</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11 Funzioni delle Regioni, città metropolitane e delle province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in qualità di enti di area vasta</a:t>
            </a:r>
          </a:p>
        </p:txBody>
      </p:sp>
    </p:spTree>
    <p:extLst>
      <p:ext uri="{BB962C8B-B14F-4D97-AF65-F5344CB8AC3E}">
        <p14:creationId xmlns:p14="http://schemas.microsoft.com/office/powerpoint/2010/main" val="14987963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36</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a:t>
            </a:r>
            <a:r>
              <a:rPr lang="it-IT" sz="1600" b="1" dirty="0">
                <a:ln w="10541" cmpd="sng">
                  <a:solidFill>
                    <a:srgbClr val="7D7D7D">
                      <a:tint val="100000"/>
                      <a:shade val="100000"/>
                      <a:satMod val="110000"/>
                    </a:srgbClr>
                  </a:solidFill>
                  <a:prstDash val="solid"/>
                </a:ln>
                <a:solidFill>
                  <a:srgbClr val="004EC0"/>
                </a:solidFill>
              </a:rPr>
              <a:t>C</a:t>
            </a:r>
            <a:r>
              <a:rPr lang="it-IT" sz="1600" b="1" dirty="0" smtClean="0">
                <a:ln w="10541" cmpd="sng">
                  <a:solidFill>
                    <a:srgbClr val="7D7D7D">
                      <a:tint val="100000"/>
                      <a:shade val="100000"/>
                      <a:satMod val="110000"/>
                    </a:srgbClr>
                  </a:solidFill>
                  <a:prstDash val="solid"/>
                </a:ln>
                <a:solidFill>
                  <a:srgbClr val="004EC0"/>
                </a:solidFill>
              </a:rPr>
              <a:t>ivile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39750" y="3356992"/>
            <a:ext cx="7992888" cy="179126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just">
              <a:lnSpc>
                <a:spcPct val="115000"/>
              </a:lnSpc>
              <a:spcAft>
                <a:spcPts val="100"/>
              </a:spcAft>
            </a:pPr>
            <a:r>
              <a:rPr lang="it-IT" altLang="it-IT" dirty="0">
                <a:solidFill>
                  <a:schemeClr val="tx2"/>
                </a:solidFill>
              </a:rPr>
              <a:t>Lo svolgimento, in ambito comunale, delle attività di </a:t>
            </a:r>
            <a:r>
              <a:rPr lang="it-IT" altLang="it-IT" u="sng" dirty="0">
                <a:solidFill>
                  <a:schemeClr val="tx2"/>
                </a:solidFill>
              </a:rPr>
              <a:t>pianificazione</a:t>
            </a:r>
            <a:r>
              <a:rPr lang="it-IT" altLang="it-IT" dirty="0">
                <a:solidFill>
                  <a:schemeClr val="tx2"/>
                </a:solidFill>
              </a:rPr>
              <a:t> di protezione civile e di </a:t>
            </a:r>
            <a:r>
              <a:rPr lang="it-IT" altLang="it-IT" u="sng" dirty="0">
                <a:solidFill>
                  <a:schemeClr val="tx2"/>
                </a:solidFill>
              </a:rPr>
              <a:t>direzione</a:t>
            </a:r>
            <a:r>
              <a:rPr lang="it-IT" altLang="it-IT" dirty="0">
                <a:solidFill>
                  <a:schemeClr val="tx2"/>
                </a:solidFill>
              </a:rPr>
              <a:t> dei soccorsi con riferimento alle strutture di appartenenza, </a:t>
            </a:r>
            <a:r>
              <a:rPr lang="it-IT" altLang="it-IT" b="1" dirty="0">
                <a:solidFill>
                  <a:srgbClr val="FF0000"/>
                </a:solidFill>
              </a:rPr>
              <a:t>è funzione fondamentale dei </a:t>
            </a:r>
            <a:r>
              <a:rPr lang="it-IT" altLang="it-IT" b="1" dirty="0" smtClean="0">
                <a:solidFill>
                  <a:srgbClr val="FF0000"/>
                </a:solidFill>
              </a:rPr>
              <a:t>Comuni</a:t>
            </a:r>
            <a:endParaRPr lang="it-IT" altLang="it-IT" b="1" dirty="0">
              <a:solidFill>
                <a:schemeClr val="tx2"/>
              </a:solidFill>
            </a:endParaRPr>
          </a:p>
        </p:txBody>
      </p:sp>
      <p:sp>
        <p:nvSpPr>
          <p:cNvPr id="11" name="Rettangolo 10"/>
          <p:cNvSpPr/>
          <p:nvPr/>
        </p:nvSpPr>
        <p:spPr>
          <a:xfrm>
            <a:off x="539750" y="1957449"/>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 della</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12 Funzioni dei Comuni ed esercizio della forma associata</a:t>
            </a:r>
          </a:p>
        </p:txBody>
      </p:sp>
    </p:spTree>
    <p:extLst>
      <p:ext uri="{BB962C8B-B14F-4D97-AF65-F5344CB8AC3E}">
        <p14:creationId xmlns:p14="http://schemas.microsoft.com/office/powerpoint/2010/main" val="3512348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37</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10" name="Rettangolo 9"/>
          <p:cNvSpPr/>
          <p:nvPr/>
        </p:nvSpPr>
        <p:spPr>
          <a:xfrm>
            <a:off x="539750" y="3356992"/>
            <a:ext cx="7992888" cy="300082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just">
              <a:lnSpc>
                <a:spcPct val="115000"/>
              </a:lnSpc>
              <a:spcAft>
                <a:spcPts val="100"/>
              </a:spcAft>
              <a:defRPr/>
            </a:pPr>
            <a:r>
              <a:rPr lang="it-IT" sz="2000" b="1" dirty="0" smtClean="0">
                <a:solidFill>
                  <a:srgbClr val="FF0000"/>
                </a:solidFill>
                <a:ea typeface="Calibri" panose="020F0502020204030204" pitchFamily="34" charset="0"/>
                <a:cs typeface="Times New Roman" panose="02020603050405020304" pitchFamily="18" charset="0"/>
              </a:rPr>
              <a:t>in particolare provvedono con </a:t>
            </a:r>
            <a:r>
              <a:rPr lang="it-IT" sz="2000" b="1" dirty="0" err="1" smtClean="0">
                <a:solidFill>
                  <a:srgbClr val="FF0000"/>
                </a:solidFill>
                <a:ea typeface="Calibri" panose="020F0502020204030204" pitchFamily="34" charset="0"/>
                <a:cs typeface="Times New Roman" panose="02020603050405020304" pitchFamily="18" charset="0"/>
              </a:rPr>
              <a:t>continuita</a:t>
            </a:r>
            <a:r>
              <a:rPr lang="it-IT" sz="2000" b="1" dirty="0" smtClean="0">
                <a:solidFill>
                  <a:srgbClr val="FF0000"/>
                </a:solidFill>
                <a:ea typeface="Calibri" panose="020F0502020204030204" pitchFamily="34" charset="0"/>
                <a:cs typeface="Times New Roman" panose="02020603050405020304" pitchFamily="18" charset="0"/>
              </a:rPr>
              <a:t> a:</a:t>
            </a:r>
          </a:p>
          <a:p>
            <a:pPr marL="342900" indent="-342900" algn="just">
              <a:lnSpc>
                <a:spcPct val="115000"/>
              </a:lnSpc>
              <a:spcAft>
                <a:spcPts val="100"/>
              </a:spcAft>
              <a:buFont typeface="Arial" charset="0"/>
              <a:buChar char="•"/>
              <a:defRPr/>
            </a:pPr>
            <a:r>
              <a:rPr lang="it-IT" sz="2000" dirty="0" smtClean="0">
                <a:solidFill>
                  <a:schemeClr val="tx2"/>
                </a:solidFill>
                <a:ea typeface="Calibri" panose="020F0502020204030204" pitchFamily="34" charset="0"/>
                <a:cs typeface="Times New Roman" panose="02020603050405020304" pitchFamily="18" charset="0"/>
              </a:rPr>
              <a:t>prevenzione </a:t>
            </a:r>
            <a:r>
              <a:rPr lang="it-IT" sz="2000" dirty="0">
                <a:solidFill>
                  <a:schemeClr val="tx2"/>
                </a:solidFill>
                <a:ea typeface="Calibri" panose="020F0502020204030204" pitchFamily="34" charset="0"/>
                <a:cs typeface="Times New Roman" panose="02020603050405020304" pitchFamily="18" charset="0"/>
              </a:rPr>
              <a:t>dei rischi</a:t>
            </a:r>
          </a:p>
          <a:p>
            <a:pPr marL="342900" indent="-342900" algn="just">
              <a:lnSpc>
                <a:spcPct val="115000"/>
              </a:lnSpc>
              <a:spcAft>
                <a:spcPts val="100"/>
              </a:spcAft>
              <a:buFont typeface="Arial" charset="0"/>
              <a:buChar char="•"/>
              <a:defRPr/>
            </a:pPr>
            <a:r>
              <a:rPr lang="it-IT" sz="2000" dirty="0">
                <a:solidFill>
                  <a:schemeClr val="tx2"/>
                </a:solidFill>
                <a:ea typeface="Calibri" panose="020F0502020204030204" pitchFamily="34" charset="0"/>
                <a:cs typeface="Times New Roman" panose="02020603050405020304" pitchFamily="18" charset="0"/>
              </a:rPr>
              <a:t>Pianificazione di emergenza</a:t>
            </a:r>
          </a:p>
          <a:p>
            <a:pPr marL="342900" indent="-342900" algn="just">
              <a:lnSpc>
                <a:spcPct val="115000"/>
              </a:lnSpc>
              <a:spcAft>
                <a:spcPts val="100"/>
              </a:spcAft>
              <a:buFont typeface="Arial" charset="0"/>
              <a:buChar char="•"/>
              <a:defRPr/>
            </a:pPr>
            <a:r>
              <a:rPr lang="it-IT" sz="2000" dirty="0">
                <a:solidFill>
                  <a:schemeClr val="tx2"/>
                </a:solidFill>
                <a:ea typeface="Calibri" panose="020F0502020204030204" pitchFamily="34" charset="0"/>
                <a:cs typeface="Times New Roman" panose="02020603050405020304" pitchFamily="18" charset="0"/>
              </a:rPr>
              <a:t>Gestione dei primi soccorsi in caso di eventi A</a:t>
            </a:r>
          </a:p>
          <a:p>
            <a:pPr marL="342900" indent="-342900" algn="just">
              <a:lnSpc>
                <a:spcPct val="115000"/>
              </a:lnSpc>
              <a:spcAft>
                <a:spcPts val="100"/>
              </a:spcAft>
              <a:buFont typeface="Arial" charset="0"/>
              <a:buChar char="•"/>
              <a:defRPr/>
            </a:pPr>
            <a:r>
              <a:rPr lang="it-IT" sz="2000" dirty="0">
                <a:solidFill>
                  <a:schemeClr val="tx2"/>
                </a:solidFill>
                <a:ea typeface="Calibri" panose="020F0502020204030204" pitchFamily="34" charset="0"/>
                <a:cs typeface="Times New Roman" panose="02020603050405020304" pitchFamily="18" charset="0"/>
              </a:rPr>
              <a:t>Modalità di impiego del personale appositamente qualificato</a:t>
            </a:r>
          </a:p>
          <a:p>
            <a:pPr marL="342900" indent="-342900" algn="just">
              <a:lnSpc>
                <a:spcPct val="115000"/>
              </a:lnSpc>
              <a:spcAft>
                <a:spcPts val="100"/>
              </a:spcAft>
              <a:buFont typeface="Arial" charset="0"/>
              <a:buChar char="•"/>
              <a:defRPr/>
            </a:pPr>
            <a:r>
              <a:rPr lang="it-IT" sz="2000" dirty="0">
                <a:solidFill>
                  <a:schemeClr val="tx2"/>
                </a:solidFill>
                <a:ea typeface="Calibri" panose="020F0502020204030204" pitchFamily="34" charset="0"/>
                <a:cs typeface="Times New Roman" panose="02020603050405020304" pitchFamily="18" charset="0"/>
              </a:rPr>
              <a:t>Vigilanza sulle strutture locali di protezione civile dei S.U.</a:t>
            </a:r>
          </a:p>
          <a:p>
            <a:pPr marL="342900" indent="-342900" algn="just">
              <a:lnSpc>
                <a:spcPct val="115000"/>
              </a:lnSpc>
              <a:spcAft>
                <a:spcPts val="100"/>
              </a:spcAft>
              <a:buFont typeface="Arial" charset="0"/>
              <a:buChar char="•"/>
              <a:defRPr/>
            </a:pPr>
            <a:r>
              <a:rPr lang="it-IT" sz="2000" u="sng" dirty="0">
                <a:solidFill>
                  <a:schemeClr val="tx2"/>
                </a:solidFill>
                <a:ea typeface="Calibri" panose="020F0502020204030204" pitchFamily="34" charset="0"/>
                <a:cs typeface="Times New Roman" panose="02020603050405020304" pitchFamily="18" charset="0"/>
              </a:rPr>
              <a:t>Impiego del volontariato</a:t>
            </a:r>
            <a:r>
              <a:rPr lang="it-IT" sz="2000" dirty="0">
                <a:solidFill>
                  <a:schemeClr val="tx2"/>
                </a:solidFill>
                <a:ea typeface="Calibri" panose="020F0502020204030204" pitchFamily="34" charset="0"/>
                <a:cs typeface="Times New Roman" panose="02020603050405020304" pitchFamily="18" charset="0"/>
              </a:rPr>
              <a:t> di P.C. a livello comunale sulla base degli indirizzi regionali</a:t>
            </a:r>
          </a:p>
        </p:txBody>
      </p:sp>
      <p:sp>
        <p:nvSpPr>
          <p:cNvPr id="11" name="Rettangolo 10"/>
          <p:cNvSpPr/>
          <p:nvPr/>
        </p:nvSpPr>
        <p:spPr>
          <a:xfrm>
            <a:off x="539750" y="2058100"/>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 della</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12 Funzioni dei Comuni ed esercizio della forma associata</a:t>
            </a:r>
          </a:p>
        </p:txBody>
      </p:sp>
    </p:spTree>
    <p:extLst>
      <p:ext uri="{BB962C8B-B14F-4D97-AF65-F5344CB8AC3E}">
        <p14:creationId xmlns:p14="http://schemas.microsoft.com/office/powerpoint/2010/main" val="19217107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38</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10" name="Rettangolo 9"/>
          <p:cNvSpPr/>
          <p:nvPr/>
        </p:nvSpPr>
        <p:spPr>
          <a:xfrm>
            <a:off x="539750" y="3356992"/>
            <a:ext cx="7992888" cy="290143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just">
              <a:lnSpc>
                <a:spcPct val="115000"/>
              </a:lnSpc>
              <a:spcAft>
                <a:spcPts val="100"/>
              </a:spcAft>
            </a:pPr>
            <a:r>
              <a:rPr lang="it-IT" altLang="it-IT" sz="2000" dirty="0">
                <a:solidFill>
                  <a:schemeClr val="tx2"/>
                </a:solidFill>
              </a:rPr>
              <a:t>«Il comune approva con deliberazione consiliare il </a:t>
            </a:r>
            <a:r>
              <a:rPr lang="it-IT" altLang="it-IT" sz="2000" u="sng" dirty="0">
                <a:solidFill>
                  <a:schemeClr val="tx2"/>
                </a:solidFill>
              </a:rPr>
              <a:t>piano di protezione civile </a:t>
            </a:r>
            <a:r>
              <a:rPr lang="it-IT" altLang="it-IT" sz="2000" b="1" dirty="0">
                <a:solidFill>
                  <a:schemeClr val="tx2"/>
                </a:solidFill>
              </a:rPr>
              <a:t>comunale</a:t>
            </a:r>
            <a:r>
              <a:rPr lang="it-IT" altLang="it-IT" sz="2000" dirty="0">
                <a:solidFill>
                  <a:schemeClr val="tx2"/>
                </a:solidFill>
              </a:rPr>
              <a:t> </a:t>
            </a:r>
            <a:r>
              <a:rPr lang="it-IT" altLang="it-IT" sz="2000" b="1" dirty="0">
                <a:solidFill>
                  <a:schemeClr val="tx2"/>
                </a:solidFill>
              </a:rPr>
              <a:t>o di ambito,</a:t>
            </a:r>
            <a:r>
              <a:rPr lang="it-IT" altLang="it-IT" sz="2000" dirty="0">
                <a:solidFill>
                  <a:schemeClr val="tx2"/>
                </a:solidFill>
              </a:rPr>
              <a:t> </a:t>
            </a:r>
            <a:r>
              <a:rPr lang="it-IT" altLang="it-IT" sz="2000" b="1" dirty="0">
                <a:solidFill>
                  <a:schemeClr val="tx2"/>
                </a:solidFill>
              </a:rPr>
              <a:t>redatto secondo criteri e modalità da definire con direttive adottate ai sensi dell’articolo 15 e gli indirizzi regionali di cui all’articolo 11, comma 1, lettera b);</a:t>
            </a:r>
            <a:r>
              <a:rPr lang="it-IT" altLang="it-IT" sz="2000" dirty="0">
                <a:solidFill>
                  <a:schemeClr val="tx2"/>
                </a:solidFill>
              </a:rPr>
              <a:t> la deliberazione disciplina, altresì, meccanismi e procedure per la </a:t>
            </a:r>
            <a:r>
              <a:rPr lang="it-IT" altLang="it-IT" sz="2000" b="1" u="sng" dirty="0">
                <a:solidFill>
                  <a:srgbClr val="FF0000"/>
                </a:solidFill>
              </a:rPr>
              <a:t>revisione periodica e l'aggiornamento del piano</a:t>
            </a:r>
            <a:r>
              <a:rPr lang="it-IT" altLang="it-IT" sz="2000" b="1" u="sng" dirty="0">
                <a:solidFill>
                  <a:schemeClr val="tx2"/>
                </a:solidFill>
              </a:rPr>
              <a:t>,</a:t>
            </a:r>
            <a:r>
              <a:rPr lang="it-IT" altLang="it-IT" sz="2000" dirty="0">
                <a:solidFill>
                  <a:schemeClr val="tx2"/>
                </a:solidFill>
              </a:rPr>
              <a:t> eventualmente rinviandoli ad atti del Sindaco, della Giunta o della competente struttura amministrativa, nonché le modalità di diffusione ai cittadini».</a:t>
            </a:r>
            <a:r>
              <a:rPr lang="it-IT" altLang="it-IT" sz="2000" dirty="0"/>
              <a:t>   </a:t>
            </a:r>
            <a:endParaRPr lang="it-IT" altLang="it-IT" sz="2000" dirty="0">
              <a:ea typeface="Calibri" charset="0"/>
              <a:cs typeface="Times New Roman" charset="0"/>
            </a:endParaRPr>
          </a:p>
        </p:txBody>
      </p:sp>
      <p:sp>
        <p:nvSpPr>
          <p:cNvPr id="11" name="Rettangolo 10"/>
          <p:cNvSpPr/>
          <p:nvPr/>
        </p:nvSpPr>
        <p:spPr>
          <a:xfrm>
            <a:off x="539750" y="2058100"/>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 della</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12 Funzioni dei Comuni ed esercizio della forma associata</a:t>
            </a:r>
          </a:p>
        </p:txBody>
      </p:sp>
    </p:spTree>
    <p:extLst>
      <p:ext uri="{BB962C8B-B14F-4D97-AF65-F5344CB8AC3E}">
        <p14:creationId xmlns:p14="http://schemas.microsoft.com/office/powerpoint/2010/main" val="9195124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39</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10" name="Rettangolo 9"/>
          <p:cNvSpPr/>
          <p:nvPr/>
        </p:nvSpPr>
        <p:spPr>
          <a:xfrm>
            <a:off x="539750" y="3356992"/>
            <a:ext cx="7992888" cy="301364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just">
              <a:lnSpc>
                <a:spcPct val="115000"/>
              </a:lnSpc>
              <a:spcAft>
                <a:spcPts val="100"/>
              </a:spcAft>
              <a:defRPr/>
            </a:pPr>
            <a:r>
              <a:rPr lang="it-IT" sz="2000" dirty="0">
                <a:solidFill>
                  <a:schemeClr val="tx2"/>
                </a:solidFill>
                <a:ea typeface="Times New Roman" panose="02020603050405020304" pitchFamily="18" charset="0"/>
                <a:cs typeface="Arial" panose="020B0604020202020204" pitchFamily="34" charset="0"/>
              </a:rPr>
              <a:t>attività di informazione alla popolazione </a:t>
            </a:r>
            <a:r>
              <a:rPr lang="it-IT" sz="2000" dirty="0">
                <a:solidFill>
                  <a:schemeClr val="tx2"/>
                </a:solidFill>
                <a:ea typeface="Calibri" panose="020F0502020204030204" pitchFamily="34" charset="0"/>
                <a:cs typeface="Arial" panose="020B0604020202020204" pitchFamily="34" charset="0"/>
              </a:rPr>
              <a:t>sugli scenari di rischio, </a:t>
            </a:r>
            <a:r>
              <a:rPr lang="it-IT" sz="2000" b="1" dirty="0">
                <a:solidFill>
                  <a:schemeClr val="tx2"/>
                </a:solidFill>
                <a:ea typeface="Calibri" panose="020F0502020204030204" pitchFamily="34" charset="0"/>
                <a:cs typeface="Arial" panose="020B0604020202020204" pitchFamily="34" charset="0"/>
              </a:rPr>
              <a:t>sul</a:t>
            </a:r>
            <a:r>
              <a:rPr lang="it-IT" sz="2000" dirty="0">
                <a:solidFill>
                  <a:schemeClr val="tx2"/>
                </a:solidFill>
                <a:ea typeface="Calibri" panose="020F0502020204030204" pitchFamily="34" charset="0"/>
                <a:cs typeface="Arial" panose="020B0604020202020204" pitchFamily="34" charset="0"/>
              </a:rPr>
              <a:t>la pianificazione di protezione civile</a:t>
            </a:r>
            <a:r>
              <a:rPr lang="it-IT" sz="2000" dirty="0">
                <a:solidFill>
                  <a:schemeClr val="tx2"/>
                </a:solidFill>
                <a:ea typeface="Times New Roman" panose="02020603050405020304" pitchFamily="18" charset="0"/>
                <a:cs typeface="Arial" panose="020B0604020202020204" pitchFamily="34" charset="0"/>
              </a:rPr>
              <a:t> e </a:t>
            </a:r>
            <a:r>
              <a:rPr lang="it-IT" sz="2000" b="1" dirty="0">
                <a:solidFill>
                  <a:schemeClr val="tx2"/>
                </a:solidFill>
                <a:ea typeface="Times New Roman" panose="02020603050405020304" pitchFamily="18" charset="0"/>
                <a:cs typeface="Arial" panose="020B0604020202020204" pitchFamily="34" charset="0"/>
              </a:rPr>
              <a:t>sul</a:t>
            </a:r>
            <a:r>
              <a:rPr lang="it-IT" sz="2000" dirty="0">
                <a:solidFill>
                  <a:schemeClr val="tx2"/>
                </a:solidFill>
                <a:ea typeface="Times New Roman" panose="02020603050405020304" pitchFamily="18" charset="0"/>
                <a:cs typeface="Arial" panose="020B0604020202020204" pitchFamily="34" charset="0"/>
              </a:rPr>
              <a:t>le situazioni di pericolo determinate dai rischi naturali o derivanti dall'attività </a:t>
            </a:r>
            <a:r>
              <a:rPr lang="it-IT" sz="2000" dirty="0" smtClean="0">
                <a:solidFill>
                  <a:schemeClr val="tx2"/>
                </a:solidFill>
                <a:ea typeface="Times New Roman" panose="02020603050405020304" pitchFamily="18" charset="0"/>
                <a:cs typeface="Arial" panose="020B0604020202020204" pitchFamily="34" charset="0"/>
              </a:rPr>
              <a:t>dell'uomo;</a:t>
            </a:r>
            <a:endParaRPr lang="it-IT" sz="2000" dirty="0" smtClean="0">
              <a:solidFill>
                <a:schemeClr val="tx2"/>
              </a:solidFill>
              <a:ea typeface="Calibri" panose="020F0502020204030204" pitchFamily="34" charset="0"/>
              <a:cs typeface="Arial" panose="020B0604020202020204" pitchFamily="34" charset="0"/>
            </a:endParaRPr>
          </a:p>
          <a:p>
            <a:pPr marL="342900" indent="-342900">
              <a:buFont typeface="Arial" charset="0"/>
              <a:buChar char="•"/>
              <a:defRPr/>
            </a:pPr>
            <a:r>
              <a:rPr lang="it-IT" sz="2000" dirty="0" smtClean="0">
                <a:solidFill>
                  <a:schemeClr val="tx2"/>
                </a:solidFill>
                <a:ea typeface="Times New Roman" panose="02020603050405020304" pitchFamily="18" charset="0"/>
                <a:cs typeface="Arial" panose="020B0604020202020204" pitchFamily="34" charset="0"/>
              </a:rPr>
              <a:t>del coordinamento delle attività di assistenza alla popolazione colpita nel proprio territorio a cura del Comune,</a:t>
            </a:r>
          </a:p>
          <a:p>
            <a:pPr marL="342900" indent="-342900">
              <a:buFont typeface="Arial" charset="0"/>
              <a:buChar char="•"/>
              <a:defRPr/>
            </a:pPr>
            <a:r>
              <a:rPr lang="it-IT" sz="2000" dirty="0" smtClean="0">
                <a:solidFill>
                  <a:schemeClr val="tx2"/>
                </a:solidFill>
                <a:ea typeface="SimSun" panose="02010600030101010101" pitchFamily="2" charset="-122"/>
              </a:rPr>
              <a:t>Quando </a:t>
            </a:r>
            <a:r>
              <a:rPr lang="it-IT" sz="2000" dirty="0">
                <a:solidFill>
                  <a:schemeClr val="tx2"/>
                </a:solidFill>
                <a:ea typeface="SimSun" panose="02010600030101010101" pitchFamily="2" charset="-122"/>
              </a:rPr>
              <a:t>la calamità naturale o l'evento non possono essere fronteggiati con i mezzi a disposizione del comune, </a:t>
            </a:r>
            <a:r>
              <a:rPr lang="it-IT" sz="2000" dirty="0">
                <a:solidFill>
                  <a:schemeClr val="tx2"/>
                </a:solidFill>
                <a:ea typeface="Times New Roman" panose="02020603050405020304" pitchFamily="18" charset="0"/>
                <a:cs typeface="Arial" panose="020B0604020202020204" pitchFamily="34" charset="0"/>
              </a:rPr>
              <a:t> </a:t>
            </a:r>
            <a:r>
              <a:rPr lang="it-IT" sz="2000" dirty="0">
                <a:solidFill>
                  <a:schemeClr val="tx2"/>
                </a:solidFill>
                <a:ea typeface="SimSun" panose="02010600030101010101" pitchFamily="2" charset="-122"/>
              </a:rPr>
              <a:t>il Sindaco chiede l'intervento di altre forze e strutture</a:t>
            </a:r>
            <a:r>
              <a:rPr lang="it-IT" sz="2000" b="1" dirty="0">
                <a:solidFill>
                  <a:schemeClr val="tx2"/>
                </a:solidFill>
                <a:ea typeface="SimSun" panose="02010600030101010101" pitchFamily="2" charset="-122"/>
              </a:rPr>
              <a:t> </a:t>
            </a:r>
            <a:r>
              <a:rPr lang="it-IT" sz="2000" b="1" dirty="0">
                <a:solidFill>
                  <a:srgbClr val="FF0000"/>
                </a:solidFill>
                <a:ea typeface="SimSun" panose="02010600030101010101" pitchFamily="2" charset="-122"/>
              </a:rPr>
              <a:t>operative regionali alla Regione e di forze e strutture operative nazionali </a:t>
            </a:r>
            <a:r>
              <a:rPr lang="it-IT" sz="2000" dirty="0">
                <a:solidFill>
                  <a:srgbClr val="FF0000"/>
                </a:solidFill>
                <a:ea typeface="SimSun" panose="02010600030101010101" pitchFamily="2" charset="-122"/>
              </a:rPr>
              <a:t>al Prefetto</a:t>
            </a:r>
            <a:endParaRPr lang="it-IT" sz="2000" dirty="0">
              <a:solidFill>
                <a:srgbClr val="FF0000"/>
              </a:solidFill>
              <a:ea typeface="SimSun" panose="02010600030101010101" pitchFamily="2" charset="-122"/>
              <a:cs typeface="Arial" panose="020B0604020202020204" pitchFamily="34" charset="0"/>
            </a:endParaRPr>
          </a:p>
        </p:txBody>
      </p:sp>
      <p:sp>
        <p:nvSpPr>
          <p:cNvPr id="11" name="Rettangolo 10"/>
          <p:cNvSpPr/>
          <p:nvPr/>
        </p:nvSpPr>
        <p:spPr>
          <a:xfrm>
            <a:off x="539750" y="2058100"/>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 della</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12 Funzioni dei Comuni ed esercizio della forma associata</a:t>
            </a:r>
          </a:p>
        </p:txBody>
      </p:sp>
    </p:spTree>
    <p:extLst>
      <p:ext uri="{BB962C8B-B14F-4D97-AF65-F5344CB8AC3E}">
        <p14:creationId xmlns:p14="http://schemas.microsoft.com/office/powerpoint/2010/main" val="1635895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527342" y="134076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smtClean="0">
                <a:ln w="10541" cmpd="sng">
                  <a:solidFill>
                    <a:srgbClr val="7D7D7D">
                      <a:tint val="100000"/>
                      <a:shade val="100000"/>
                      <a:satMod val="110000"/>
                    </a:srgbClr>
                  </a:solidFill>
                  <a:prstDash val="solid"/>
                </a:ln>
                <a:solidFill>
                  <a:srgbClr val="004EC0"/>
                </a:solidFill>
              </a:rPr>
              <a:t>La legislazione</a:t>
            </a:r>
            <a:endParaRPr lang="it-IT" b="1" dirty="0" smtClean="0">
              <a:ln w="10541" cmpd="sng">
                <a:solidFill>
                  <a:srgbClr val="7D7D7D">
                    <a:tint val="100000"/>
                    <a:shade val="100000"/>
                    <a:satMod val="110000"/>
                  </a:srgbClr>
                </a:solidFill>
                <a:prstDash val="solid"/>
              </a:ln>
              <a:solidFill>
                <a:srgbClr val="004EC0"/>
              </a:solidFill>
            </a:endParaRPr>
          </a:p>
        </p:txBody>
      </p:sp>
      <p:sp>
        <p:nvSpPr>
          <p:cNvPr id="6" name="Rettangolo 5"/>
          <p:cNvSpPr/>
          <p:nvPr/>
        </p:nvSpPr>
        <p:spPr>
          <a:xfrm>
            <a:off x="901324" y="2151534"/>
            <a:ext cx="5820889" cy="615553"/>
          </a:xfrm>
          <a:prstGeom prst="rect">
            <a:avLst/>
          </a:prstGeom>
          <a:noFill/>
        </p:spPr>
        <p:txBody>
          <a:bodyPr wrap="none">
            <a:spAutoFit/>
          </a:bodyPr>
          <a:lstStyle/>
          <a:p>
            <a:pPr marL="342900" indent="-342900">
              <a:buFont typeface="Arial" charset="0"/>
              <a:buChar char="•"/>
            </a:pPr>
            <a:r>
              <a:rPr lang="it-IT" sz="2000" b="1" dirty="0" smtClean="0">
                <a:ln w="10541" cmpd="sng">
                  <a:solidFill>
                    <a:srgbClr val="7D7D7D">
                      <a:tint val="100000"/>
                      <a:shade val="100000"/>
                      <a:satMod val="110000"/>
                    </a:srgbClr>
                  </a:solidFill>
                  <a:prstDash val="solid"/>
                </a:ln>
                <a:solidFill>
                  <a:srgbClr val="004EC0"/>
                </a:solidFill>
                <a:latin typeface="+mn-lt"/>
              </a:rPr>
              <a:t>Legge 996 del 1970</a:t>
            </a:r>
          </a:p>
          <a:p>
            <a:r>
              <a:rPr lang="it-IT" sz="1400" b="1" dirty="0" smtClean="0">
                <a:ln w="10541" cmpd="sng">
                  <a:solidFill>
                    <a:srgbClr val="7D7D7D">
                      <a:tint val="100000"/>
                      <a:shade val="100000"/>
                      <a:satMod val="110000"/>
                    </a:srgbClr>
                  </a:solidFill>
                  <a:prstDash val="solid"/>
                </a:ln>
                <a:solidFill>
                  <a:srgbClr val="004EC0"/>
                </a:solidFill>
                <a:latin typeface="+mn-lt"/>
              </a:rPr>
              <a:t>         ‘norme sul soccorso e l’assistenza alla popolazione colpite da calamità’  </a:t>
            </a:r>
            <a:endParaRPr lang="it-IT" sz="1400" dirty="0">
              <a:latin typeface="+mn-lt"/>
            </a:endParaRPr>
          </a:p>
        </p:txBody>
      </p:sp>
      <p:sp>
        <p:nvSpPr>
          <p:cNvPr id="7" name="Rettangolo 6"/>
          <p:cNvSpPr/>
          <p:nvPr/>
        </p:nvSpPr>
        <p:spPr>
          <a:xfrm>
            <a:off x="881374" y="3147052"/>
            <a:ext cx="7205306" cy="830997"/>
          </a:xfrm>
          <a:prstGeom prst="rect">
            <a:avLst/>
          </a:prstGeom>
          <a:noFill/>
        </p:spPr>
        <p:txBody>
          <a:bodyPr wrap="none">
            <a:spAutoFit/>
          </a:bodyPr>
          <a:lstStyle/>
          <a:p>
            <a:pPr marL="342900" indent="-342900">
              <a:buFont typeface="Arial" charset="0"/>
              <a:buChar char="•"/>
            </a:pPr>
            <a:r>
              <a:rPr lang="it-IT" sz="2000" b="1" dirty="0" smtClean="0">
                <a:ln w="10541" cmpd="sng">
                  <a:solidFill>
                    <a:srgbClr val="7D7D7D">
                      <a:tint val="100000"/>
                      <a:shade val="100000"/>
                      <a:satMod val="110000"/>
                    </a:srgbClr>
                  </a:solidFill>
                  <a:prstDash val="solid"/>
                </a:ln>
                <a:solidFill>
                  <a:srgbClr val="004EC0"/>
                </a:solidFill>
                <a:latin typeface="+mn-lt"/>
              </a:rPr>
              <a:t>D. </a:t>
            </a:r>
            <a:r>
              <a:rPr lang="it-IT" sz="2000" b="1" dirty="0" err="1" smtClean="0">
                <a:ln w="10541" cmpd="sng">
                  <a:solidFill>
                    <a:srgbClr val="7D7D7D">
                      <a:tint val="100000"/>
                      <a:shade val="100000"/>
                      <a:satMod val="110000"/>
                    </a:srgbClr>
                  </a:solidFill>
                  <a:prstDash val="solid"/>
                </a:ln>
                <a:solidFill>
                  <a:srgbClr val="004EC0"/>
                </a:solidFill>
                <a:latin typeface="+mn-lt"/>
              </a:rPr>
              <a:t>Lgs</a:t>
            </a:r>
            <a:r>
              <a:rPr lang="it-IT" sz="2000" b="1" dirty="0" smtClean="0">
                <a:ln w="10541" cmpd="sng">
                  <a:solidFill>
                    <a:srgbClr val="7D7D7D">
                      <a:tint val="100000"/>
                      <a:shade val="100000"/>
                      <a:satMod val="110000"/>
                    </a:srgbClr>
                  </a:solidFill>
                  <a:prstDash val="solid"/>
                </a:ln>
                <a:solidFill>
                  <a:srgbClr val="004EC0"/>
                </a:solidFill>
                <a:latin typeface="+mn-lt"/>
              </a:rPr>
              <a:t>. 112 del 1998</a:t>
            </a:r>
          </a:p>
          <a:p>
            <a:r>
              <a:rPr lang="it-IT" sz="1400" b="1" dirty="0" smtClean="0">
                <a:ln w="10541" cmpd="sng">
                  <a:solidFill>
                    <a:srgbClr val="7D7D7D">
                      <a:tint val="100000"/>
                      <a:shade val="100000"/>
                      <a:satMod val="110000"/>
                    </a:srgbClr>
                  </a:solidFill>
                  <a:prstDash val="solid"/>
                </a:ln>
                <a:solidFill>
                  <a:srgbClr val="004EC0"/>
                </a:solidFill>
                <a:latin typeface="+mn-lt"/>
              </a:rPr>
              <a:t>         ‘Conferimento di funzioni e compiti amministrativi dello Stato alle regioni e agli enti locali</a:t>
            </a:r>
          </a:p>
          <a:p>
            <a:r>
              <a:rPr lang="it-IT" sz="1400" b="1" dirty="0">
                <a:ln w="10541" cmpd="sng">
                  <a:solidFill>
                    <a:srgbClr val="7D7D7D">
                      <a:tint val="100000"/>
                      <a:shade val="100000"/>
                      <a:satMod val="110000"/>
                    </a:srgbClr>
                  </a:solidFill>
                  <a:prstDash val="solid"/>
                </a:ln>
                <a:solidFill>
                  <a:srgbClr val="004EC0"/>
                </a:solidFill>
                <a:latin typeface="+mn-lt"/>
              </a:rPr>
              <a:t> </a:t>
            </a:r>
            <a:r>
              <a:rPr lang="it-IT" sz="1400" b="1" dirty="0" smtClean="0">
                <a:ln w="10541" cmpd="sng">
                  <a:solidFill>
                    <a:srgbClr val="7D7D7D">
                      <a:tint val="100000"/>
                      <a:shade val="100000"/>
                      <a:satMod val="110000"/>
                    </a:srgbClr>
                  </a:solidFill>
                  <a:prstDash val="solid"/>
                </a:ln>
                <a:solidFill>
                  <a:srgbClr val="004EC0"/>
                </a:solidFill>
                <a:latin typeface="+mn-lt"/>
              </a:rPr>
              <a:t>        (</a:t>
            </a:r>
            <a:r>
              <a:rPr lang="it-IT" sz="1400" b="1" dirty="0" smtClean="0">
                <a:ln w="10541" cmpd="sng">
                  <a:solidFill>
                    <a:srgbClr val="7D7D7D">
                      <a:tint val="100000"/>
                      <a:shade val="100000"/>
                      <a:satMod val="110000"/>
                    </a:srgbClr>
                  </a:solidFill>
                  <a:prstDash val="solid"/>
                </a:ln>
                <a:solidFill>
                  <a:srgbClr val="FF0000"/>
                </a:solidFill>
                <a:latin typeface="+mn-lt"/>
              </a:rPr>
              <a:t>decentramento delle funzioni</a:t>
            </a:r>
            <a:r>
              <a:rPr lang="it-IT" sz="1400" b="1" dirty="0" smtClean="0">
                <a:ln w="10541" cmpd="sng">
                  <a:solidFill>
                    <a:srgbClr val="7D7D7D">
                      <a:tint val="100000"/>
                      <a:shade val="100000"/>
                      <a:satMod val="110000"/>
                    </a:srgbClr>
                  </a:solidFill>
                  <a:prstDash val="solid"/>
                </a:ln>
                <a:solidFill>
                  <a:srgbClr val="004EC0"/>
                </a:solidFill>
                <a:latin typeface="+mn-lt"/>
              </a:rPr>
              <a:t>)’  </a:t>
            </a:r>
            <a:endParaRPr lang="it-IT" sz="1400" dirty="0">
              <a:latin typeface="+mn-lt"/>
            </a:endParaRPr>
          </a:p>
        </p:txBody>
      </p:sp>
      <p:sp>
        <p:nvSpPr>
          <p:cNvPr id="8" name="Rettangolo 7"/>
          <p:cNvSpPr/>
          <p:nvPr/>
        </p:nvSpPr>
        <p:spPr>
          <a:xfrm>
            <a:off x="875100" y="4146135"/>
            <a:ext cx="5847113" cy="615553"/>
          </a:xfrm>
          <a:prstGeom prst="rect">
            <a:avLst/>
          </a:prstGeom>
          <a:noFill/>
        </p:spPr>
        <p:txBody>
          <a:bodyPr wrap="none">
            <a:spAutoFit/>
          </a:bodyPr>
          <a:lstStyle/>
          <a:p>
            <a:pPr marL="342900" indent="-342900">
              <a:buFont typeface="Arial" charset="0"/>
              <a:buChar char="•"/>
            </a:pPr>
            <a:r>
              <a:rPr lang="it-IT" sz="2000" b="1" dirty="0" smtClean="0">
                <a:ln w="10541" cmpd="sng">
                  <a:solidFill>
                    <a:srgbClr val="7D7D7D">
                      <a:tint val="100000"/>
                      <a:shade val="100000"/>
                      <a:satMod val="110000"/>
                    </a:srgbClr>
                  </a:solidFill>
                  <a:prstDash val="solid"/>
                </a:ln>
                <a:solidFill>
                  <a:srgbClr val="004EC0"/>
                </a:solidFill>
                <a:latin typeface="+mn-lt"/>
              </a:rPr>
              <a:t>D. </a:t>
            </a:r>
            <a:r>
              <a:rPr lang="it-IT" sz="2000" b="1" dirty="0" err="1" smtClean="0">
                <a:ln w="10541" cmpd="sng">
                  <a:solidFill>
                    <a:srgbClr val="7D7D7D">
                      <a:tint val="100000"/>
                      <a:shade val="100000"/>
                      <a:satMod val="110000"/>
                    </a:srgbClr>
                  </a:solidFill>
                  <a:prstDash val="solid"/>
                </a:ln>
                <a:solidFill>
                  <a:srgbClr val="004EC0"/>
                </a:solidFill>
                <a:latin typeface="+mn-lt"/>
              </a:rPr>
              <a:t>R</a:t>
            </a:r>
            <a:r>
              <a:rPr lang="it-IT" sz="2000" b="1" dirty="0" smtClean="0">
                <a:ln w="10541" cmpd="sng">
                  <a:solidFill>
                    <a:srgbClr val="7D7D7D">
                      <a:tint val="100000"/>
                      <a:shade val="100000"/>
                      <a:satMod val="110000"/>
                    </a:srgbClr>
                  </a:solidFill>
                  <a:prstDash val="solid"/>
                </a:ln>
                <a:solidFill>
                  <a:srgbClr val="004EC0"/>
                </a:solidFill>
                <a:latin typeface="+mn-lt"/>
              </a:rPr>
              <a:t>. 16/2004 </a:t>
            </a:r>
          </a:p>
          <a:p>
            <a:r>
              <a:rPr lang="it-IT" sz="1400" b="1" dirty="0" smtClean="0">
                <a:ln w="10541" cmpd="sng">
                  <a:solidFill>
                    <a:srgbClr val="7D7D7D">
                      <a:tint val="100000"/>
                      <a:shade val="100000"/>
                      <a:satMod val="110000"/>
                    </a:srgbClr>
                  </a:solidFill>
                  <a:prstDash val="solid"/>
                </a:ln>
                <a:solidFill>
                  <a:srgbClr val="004EC0"/>
                </a:solidFill>
                <a:latin typeface="+mn-lt"/>
              </a:rPr>
              <a:t>         ‘Testo Unico delle disposizioni regionali in materia di protezione civile’  </a:t>
            </a:r>
            <a:endParaRPr lang="it-IT" sz="1400" dirty="0">
              <a:latin typeface="+mn-lt"/>
            </a:endParaRPr>
          </a:p>
        </p:txBody>
      </p:sp>
      <p:sp>
        <p:nvSpPr>
          <p:cNvPr id="9" name="Rettangolo 8"/>
          <p:cNvSpPr/>
          <p:nvPr/>
        </p:nvSpPr>
        <p:spPr>
          <a:xfrm>
            <a:off x="879189" y="5097860"/>
            <a:ext cx="5591339" cy="615553"/>
          </a:xfrm>
          <a:prstGeom prst="rect">
            <a:avLst/>
          </a:prstGeom>
          <a:noFill/>
        </p:spPr>
        <p:txBody>
          <a:bodyPr wrap="none">
            <a:spAutoFit/>
          </a:bodyPr>
          <a:lstStyle/>
          <a:p>
            <a:pPr marL="342900" indent="-342900">
              <a:buFont typeface="Arial" charset="0"/>
              <a:buChar char="•"/>
            </a:pPr>
            <a:r>
              <a:rPr lang="it-IT" sz="2000" b="1" dirty="0" smtClean="0">
                <a:ln w="10541" cmpd="sng">
                  <a:solidFill>
                    <a:srgbClr val="7D7D7D">
                      <a:tint val="100000"/>
                      <a:shade val="100000"/>
                      <a:satMod val="110000"/>
                    </a:srgbClr>
                  </a:solidFill>
                  <a:prstDash val="solid"/>
                </a:ln>
                <a:solidFill>
                  <a:srgbClr val="004EC0"/>
                </a:solidFill>
                <a:latin typeface="+mn-lt"/>
              </a:rPr>
              <a:t>Direttiva Presidenza Consiglio dei Ministri 2008 </a:t>
            </a:r>
          </a:p>
          <a:p>
            <a:r>
              <a:rPr lang="it-IT" sz="1400" b="1" dirty="0" smtClean="0">
                <a:ln w="10541" cmpd="sng">
                  <a:solidFill>
                    <a:srgbClr val="7D7D7D">
                      <a:tint val="100000"/>
                      <a:shade val="100000"/>
                      <a:satMod val="110000"/>
                    </a:srgbClr>
                  </a:solidFill>
                  <a:prstDash val="solid"/>
                </a:ln>
                <a:solidFill>
                  <a:srgbClr val="004EC0"/>
                </a:solidFill>
                <a:latin typeface="+mn-lt"/>
              </a:rPr>
              <a:t>         ‘Indirizzi operativi per la gestione delle emergenze’  </a:t>
            </a:r>
            <a:endParaRPr lang="it-IT" sz="1400" dirty="0">
              <a:latin typeface="+mn-lt"/>
            </a:endParaRPr>
          </a:p>
        </p:txBody>
      </p:sp>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pPr>
                <a:defRPr/>
              </a:pPr>
              <a:t>4</a:t>
            </a:fld>
            <a:endParaRPr lang="it-IT" altLang="it-IT"/>
          </a:p>
        </p:txBody>
      </p:sp>
    </p:spTree>
    <p:extLst>
      <p:ext uri="{BB962C8B-B14F-4D97-AF65-F5344CB8AC3E}">
        <p14:creationId xmlns:p14="http://schemas.microsoft.com/office/powerpoint/2010/main" val="4741172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40</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della Protezione Civile </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13 Strutture operative del Servizio Nazionale della Protezione Civile</a:t>
            </a:r>
          </a:p>
        </p:txBody>
      </p:sp>
      <p:sp>
        <p:nvSpPr>
          <p:cNvPr id="10" name="Rettangolo 9"/>
          <p:cNvSpPr/>
          <p:nvPr/>
        </p:nvSpPr>
        <p:spPr>
          <a:xfrm>
            <a:off x="516890" y="3532185"/>
            <a:ext cx="7992888" cy="254915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marL="1257300" lvl="2" indent="-342900" algn="just">
              <a:lnSpc>
                <a:spcPct val="115000"/>
              </a:lnSpc>
              <a:buFont typeface="+mj-lt"/>
              <a:buAutoNum type="alphaLcPeriod"/>
            </a:pPr>
            <a:r>
              <a:rPr lang="it-IT" altLang="it-IT" sz="2000" dirty="0" smtClean="0">
                <a:solidFill>
                  <a:schemeClr val="tx2"/>
                </a:solidFill>
              </a:rPr>
              <a:t>Vigili del Fuoco (</a:t>
            </a:r>
            <a:r>
              <a:rPr lang="it-IT" altLang="it-IT" sz="2000" dirty="0" smtClean="0">
                <a:solidFill>
                  <a:srgbClr val="FF0000"/>
                </a:solidFill>
              </a:rPr>
              <a:t>componente fondamentale</a:t>
            </a:r>
            <a:r>
              <a:rPr lang="it-IT" altLang="it-IT" sz="2000" dirty="0" smtClean="0">
                <a:solidFill>
                  <a:schemeClr val="tx2"/>
                </a:solidFill>
              </a:rPr>
              <a:t>)</a:t>
            </a:r>
          </a:p>
          <a:p>
            <a:pPr marL="1257300" lvl="2" indent="-342900" algn="just">
              <a:lnSpc>
                <a:spcPct val="115000"/>
              </a:lnSpc>
              <a:buFont typeface="+mj-lt"/>
              <a:buAutoNum type="alphaLcPeriod"/>
            </a:pPr>
            <a:r>
              <a:rPr lang="it-IT" altLang="it-IT" sz="2000" dirty="0" smtClean="0">
                <a:solidFill>
                  <a:schemeClr val="tx2"/>
                </a:solidFill>
              </a:rPr>
              <a:t>Le forza armate</a:t>
            </a:r>
          </a:p>
          <a:p>
            <a:pPr marL="1257300" lvl="2" indent="-342900" algn="just">
              <a:lnSpc>
                <a:spcPct val="115000"/>
              </a:lnSpc>
              <a:buFont typeface="+mj-lt"/>
              <a:buAutoNum type="alphaLcPeriod"/>
            </a:pPr>
            <a:r>
              <a:rPr lang="it-IT" altLang="it-IT" sz="2000" dirty="0" smtClean="0">
                <a:solidFill>
                  <a:schemeClr val="tx2"/>
                </a:solidFill>
                <a:ea typeface="Calibri" charset="0"/>
                <a:cs typeface="Times New Roman" charset="0"/>
              </a:rPr>
              <a:t>Le Forze di Polizia</a:t>
            </a:r>
          </a:p>
          <a:p>
            <a:pPr marL="1257300" lvl="2" indent="-342900" algn="just">
              <a:lnSpc>
                <a:spcPct val="115000"/>
              </a:lnSpc>
              <a:buFont typeface="+mj-lt"/>
              <a:buAutoNum type="alphaLcPeriod"/>
            </a:pPr>
            <a:r>
              <a:rPr lang="it-IT" altLang="it-IT" sz="2000" dirty="0" smtClean="0">
                <a:solidFill>
                  <a:schemeClr val="tx2"/>
                </a:solidFill>
                <a:ea typeface="Calibri" charset="0"/>
                <a:cs typeface="Times New Roman" charset="0"/>
              </a:rPr>
              <a:t>Gli enti e gli istituti di ricerca </a:t>
            </a:r>
            <a:r>
              <a:rPr lang="it-IT" altLang="it-IT" sz="2000" dirty="0" smtClean="0">
                <a:solidFill>
                  <a:schemeClr val="tx2"/>
                </a:solidFill>
              </a:rPr>
              <a:t>di rilievo nazionale con finalità di protezione civile, l’Istituto nazionale di geofisica e vulcanologia e il Consiglio nazionale delle ricerche; </a:t>
            </a:r>
          </a:p>
          <a:p>
            <a:pPr marL="1257300" lvl="2" indent="-342900" algn="just">
              <a:lnSpc>
                <a:spcPct val="115000"/>
              </a:lnSpc>
              <a:buFont typeface="+mj-lt"/>
              <a:buAutoNum type="alphaLcPeriod"/>
            </a:pPr>
            <a:r>
              <a:rPr lang="it-IT" altLang="it-IT" sz="2000" dirty="0" smtClean="0">
                <a:solidFill>
                  <a:schemeClr val="tx2"/>
                </a:solidFill>
              </a:rPr>
              <a:t>le strutture del Servizio sanitario nazionale;</a:t>
            </a:r>
          </a:p>
        </p:txBody>
      </p:sp>
    </p:spTree>
    <p:extLst>
      <p:ext uri="{BB962C8B-B14F-4D97-AF65-F5344CB8AC3E}">
        <p14:creationId xmlns:p14="http://schemas.microsoft.com/office/powerpoint/2010/main" val="12536569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41</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10" name="Rettangolo 9"/>
          <p:cNvSpPr/>
          <p:nvPr/>
        </p:nvSpPr>
        <p:spPr>
          <a:xfrm>
            <a:off x="537347" y="3356992"/>
            <a:ext cx="7995466" cy="2569934"/>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marL="1257300" lvl="2" indent="-342900" algn="just">
              <a:lnSpc>
                <a:spcPct val="115000"/>
              </a:lnSpc>
              <a:buAutoNum type="alphaLcPeriod" startAt="6"/>
            </a:pPr>
            <a:r>
              <a:rPr lang="it-IT" altLang="it-IT" sz="1800" dirty="0">
                <a:solidFill>
                  <a:schemeClr val="tx2"/>
                </a:solidFill>
              </a:rPr>
              <a:t>I</a:t>
            </a:r>
            <a:r>
              <a:rPr lang="it-IT" altLang="it-IT" sz="1800" dirty="0" smtClean="0">
                <a:solidFill>
                  <a:schemeClr val="tx2"/>
                </a:solidFill>
              </a:rPr>
              <a:t>l volontariato </a:t>
            </a:r>
            <a:r>
              <a:rPr lang="it-IT" altLang="it-IT" sz="2000" dirty="0">
                <a:solidFill>
                  <a:schemeClr val="tx2"/>
                </a:solidFill>
              </a:rPr>
              <a:t>organizzato di protezione </a:t>
            </a:r>
            <a:r>
              <a:rPr lang="it-IT" altLang="it-IT" sz="2000" dirty="0" smtClean="0">
                <a:solidFill>
                  <a:schemeClr val="tx2"/>
                </a:solidFill>
              </a:rPr>
              <a:t>civile </a:t>
            </a:r>
            <a:r>
              <a:rPr lang="it-IT" altLang="it-IT" sz="2000" b="1" dirty="0" smtClean="0">
                <a:solidFill>
                  <a:schemeClr val="tx2"/>
                </a:solidFill>
              </a:rPr>
              <a:t>dell</a:t>
            </a:r>
            <a:r>
              <a:rPr lang="it-IT" altLang="it-IT" sz="2000" b="1" dirty="0">
                <a:solidFill>
                  <a:schemeClr val="tx2"/>
                </a:solidFill>
              </a:rPr>
              <a:t>’ elenco </a:t>
            </a:r>
            <a:r>
              <a:rPr lang="it-IT" altLang="it-IT" sz="2000" b="1" dirty="0" smtClean="0">
                <a:solidFill>
                  <a:schemeClr val="tx2"/>
                </a:solidFill>
              </a:rPr>
              <a:t>nazionale </a:t>
            </a:r>
            <a:r>
              <a:rPr lang="it-IT" altLang="it-IT" sz="2000" b="1" dirty="0">
                <a:solidFill>
                  <a:schemeClr val="tx2"/>
                </a:solidFill>
              </a:rPr>
              <a:t>del </a:t>
            </a:r>
            <a:r>
              <a:rPr lang="it-IT" altLang="it-IT" sz="2000" b="1" dirty="0" smtClean="0">
                <a:solidFill>
                  <a:schemeClr val="tx2"/>
                </a:solidFill>
              </a:rPr>
              <a:t>volontariato </a:t>
            </a:r>
            <a:r>
              <a:rPr lang="it-IT" altLang="it-IT" sz="2000" b="1" dirty="0">
                <a:solidFill>
                  <a:schemeClr val="tx2"/>
                </a:solidFill>
              </a:rPr>
              <a:t>di </a:t>
            </a:r>
            <a:r>
              <a:rPr lang="it-IT" altLang="it-IT" sz="2000" b="1" dirty="0" smtClean="0">
                <a:solidFill>
                  <a:schemeClr val="tx2"/>
                </a:solidFill>
              </a:rPr>
              <a:t>Protezione Civile, </a:t>
            </a:r>
            <a:r>
              <a:rPr lang="it-IT" altLang="it-IT" sz="2000" u="sng" dirty="0" smtClean="0">
                <a:solidFill>
                  <a:schemeClr val="tx2"/>
                </a:solidFill>
              </a:rPr>
              <a:t>l’Associazione </a:t>
            </a:r>
            <a:r>
              <a:rPr lang="it-IT" altLang="it-IT" sz="2000" u="sng" dirty="0">
                <a:solidFill>
                  <a:schemeClr val="tx2"/>
                </a:solidFill>
              </a:rPr>
              <a:t>della Croce rossa italiana e il Corpo </a:t>
            </a:r>
            <a:r>
              <a:rPr lang="it-IT" altLang="it-IT" sz="2000" u="sng" dirty="0" smtClean="0">
                <a:solidFill>
                  <a:schemeClr val="tx2"/>
                </a:solidFill>
              </a:rPr>
              <a:t>nazionale </a:t>
            </a:r>
            <a:r>
              <a:rPr lang="it-IT" altLang="it-IT" sz="2000" u="sng" dirty="0">
                <a:solidFill>
                  <a:schemeClr val="tx2"/>
                </a:solidFill>
              </a:rPr>
              <a:t>del soccorso alpino e </a:t>
            </a:r>
            <a:r>
              <a:rPr lang="it-IT" altLang="it-IT" sz="2000" u="sng" dirty="0" smtClean="0">
                <a:solidFill>
                  <a:schemeClr val="tx2"/>
                </a:solidFill>
              </a:rPr>
              <a:t>speleologico;</a:t>
            </a:r>
          </a:p>
          <a:p>
            <a:pPr marL="1257300" lvl="2" indent="-342900" algn="just">
              <a:lnSpc>
                <a:spcPct val="115000"/>
              </a:lnSpc>
              <a:buAutoNum type="alphaLcPeriod" startAt="6"/>
            </a:pPr>
            <a:r>
              <a:rPr lang="it-IT" altLang="it-IT" sz="2000" dirty="0">
                <a:solidFill>
                  <a:schemeClr val="tx2"/>
                </a:solidFill>
              </a:rPr>
              <a:t>I</a:t>
            </a:r>
            <a:r>
              <a:rPr lang="it-IT" altLang="it-IT" sz="2000" dirty="0" smtClean="0">
                <a:solidFill>
                  <a:schemeClr val="tx2"/>
                </a:solidFill>
              </a:rPr>
              <a:t>l </a:t>
            </a:r>
            <a:r>
              <a:rPr lang="it-IT" altLang="it-IT" sz="2000" dirty="0">
                <a:solidFill>
                  <a:schemeClr val="tx2"/>
                </a:solidFill>
              </a:rPr>
              <a:t>Sistema nazionale per la protezione dell’ambiente</a:t>
            </a:r>
            <a:r>
              <a:rPr lang="it-IT" altLang="it-IT" sz="2000" dirty="0" smtClean="0">
                <a:solidFill>
                  <a:schemeClr val="tx2"/>
                </a:solidFill>
              </a:rPr>
              <a:t>;</a:t>
            </a:r>
          </a:p>
          <a:p>
            <a:pPr marL="1257300" lvl="2" indent="-342900" algn="just">
              <a:lnSpc>
                <a:spcPct val="115000"/>
              </a:lnSpc>
              <a:buAutoNum type="alphaLcPeriod" startAt="6"/>
            </a:pPr>
            <a:r>
              <a:rPr lang="it-IT" altLang="it-IT" sz="2000" dirty="0" smtClean="0">
                <a:solidFill>
                  <a:schemeClr val="tx2"/>
                </a:solidFill>
              </a:rPr>
              <a:t>Le </a:t>
            </a:r>
            <a:r>
              <a:rPr lang="it-IT" altLang="it-IT" sz="2000" dirty="0">
                <a:solidFill>
                  <a:schemeClr val="tx2"/>
                </a:solidFill>
              </a:rPr>
              <a:t>strutture preposte alla gestione dei servizi meteorologici a livello nazionale. </a:t>
            </a:r>
            <a:endParaRPr lang="it-IT" altLang="it-IT" sz="2000" u="sng" dirty="0">
              <a:solidFill>
                <a:schemeClr val="tx2"/>
              </a:solidFill>
            </a:endParaRPr>
          </a:p>
        </p:txBody>
      </p:sp>
      <p:sp>
        <p:nvSpPr>
          <p:cNvPr id="11" name="Rettangolo 10"/>
          <p:cNvSpPr/>
          <p:nvPr/>
        </p:nvSpPr>
        <p:spPr>
          <a:xfrm>
            <a:off x="546913" y="2145069"/>
            <a:ext cx="7992888" cy="107721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 Organizzazione del Servizio Nazionale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della Protezione Civile </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Art. 13 Strutture operative del Servizio Nazionale della Protezione Civile</a:t>
            </a:r>
          </a:p>
        </p:txBody>
      </p:sp>
    </p:spTree>
    <p:extLst>
      <p:ext uri="{BB962C8B-B14F-4D97-AF65-F5344CB8AC3E}">
        <p14:creationId xmlns:p14="http://schemas.microsoft.com/office/powerpoint/2010/main" val="12977680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42</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76944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III Art. 16 Attività di previsione e prevenzione dei rischi </a:t>
            </a:r>
            <a:r>
              <a:rPr lang="it-IT" sz="2000" b="1" dirty="0" smtClean="0">
                <a:ln w="10541" cmpd="sng">
                  <a:solidFill>
                    <a:srgbClr val="7D7D7D">
                      <a:tint val="100000"/>
                      <a:shade val="100000"/>
                      <a:satMod val="110000"/>
                    </a:srgbClr>
                  </a:solidFill>
                  <a:prstDash val="solid"/>
                </a:ln>
                <a:solidFill>
                  <a:srgbClr val="FF0000"/>
                </a:solidFill>
              </a:rPr>
              <a:t>Tipologia di rischi di Protezione Civile</a:t>
            </a:r>
          </a:p>
        </p:txBody>
      </p:sp>
      <p:sp>
        <p:nvSpPr>
          <p:cNvPr id="10" name="Rettangolo 9"/>
          <p:cNvSpPr/>
          <p:nvPr/>
        </p:nvSpPr>
        <p:spPr>
          <a:xfrm>
            <a:off x="546913" y="2850327"/>
            <a:ext cx="7993063" cy="363176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just">
              <a:lnSpc>
                <a:spcPct val="115000"/>
              </a:lnSpc>
            </a:pPr>
            <a:r>
              <a:rPr lang="it-IT" altLang="it-IT" sz="2000" dirty="0">
                <a:solidFill>
                  <a:schemeClr val="tx2"/>
                </a:solidFill>
              </a:rPr>
              <a:t>Comma n° </a:t>
            </a:r>
            <a:r>
              <a:rPr lang="it-IT" altLang="it-IT" sz="2000" dirty="0" smtClean="0">
                <a:solidFill>
                  <a:schemeClr val="tx2"/>
                </a:solidFill>
              </a:rPr>
              <a:t>3</a:t>
            </a:r>
          </a:p>
          <a:p>
            <a:pPr algn="just">
              <a:lnSpc>
                <a:spcPct val="115000"/>
              </a:lnSpc>
            </a:pPr>
            <a:endParaRPr lang="it-IT" altLang="it-IT" sz="2000" dirty="0">
              <a:solidFill>
                <a:schemeClr val="tx2"/>
              </a:solidFill>
            </a:endParaRPr>
          </a:p>
          <a:p>
            <a:pPr algn="just">
              <a:lnSpc>
                <a:spcPct val="115000"/>
              </a:lnSpc>
            </a:pPr>
            <a:r>
              <a:rPr lang="it-IT" altLang="it-IT" sz="2000" dirty="0" smtClean="0">
                <a:solidFill>
                  <a:schemeClr val="tx2"/>
                </a:solidFill>
              </a:rPr>
              <a:t>« </a:t>
            </a:r>
            <a:r>
              <a:rPr lang="it-IT" altLang="it-IT" sz="2000" b="1" u="sng" dirty="0" smtClean="0">
                <a:solidFill>
                  <a:srgbClr val="FF0000"/>
                </a:solidFill>
              </a:rPr>
              <a:t>Non </a:t>
            </a:r>
            <a:r>
              <a:rPr lang="it-IT" altLang="it-IT" sz="2000" b="1" u="sng" dirty="0">
                <a:solidFill>
                  <a:srgbClr val="FF0000"/>
                </a:solidFill>
              </a:rPr>
              <a:t>rientrano nell’azione di protezione civile </a:t>
            </a:r>
            <a:r>
              <a:rPr lang="it-IT" altLang="it-IT" sz="2000" dirty="0">
                <a:solidFill>
                  <a:schemeClr val="tx2"/>
                </a:solidFill>
              </a:rPr>
              <a:t>gli interventi e le opere per eventi programmati o programmabili in tempo utile che possono determinare criticità organizzative, in occasione dei quali le articolazioni territoriali delle componenti  e strutture operative del Servizio nazionale possono assicurare il proprio supporto, limitatamente ad aspetti di natura organizzativa e di assistenza alla popolazione, su richiesta delle autorità di protezione civile competenti, anche ai fini dell’implementazione delle necessarie azioni in termini di tutela dei cittadini.»</a:t>
            </a:r>
            <a:endParaRPr lang="it-IT" altLang="it-IT" sz="2000" dirty="0">
              <a:solidFill>
                <a:schemeClr val="tx2"/>
              </a:solidFill>
              <a:ea typeface="Calibri" charset="0"/>
              <a:cs typeface="Times New Roman" charset="0"/>
            </a:endParaRPr>
          </a:p>
        </p:txBody>
      </p:sp>
    </p:spTree>
    <p:extLst>
      <p:ext uri="{BB962C8B-B14F-4D97-AF65-F5344CB8AC3E}">
        <p14:creationId xmlns:p14="http://schemas.microsoft.com/office/powerpoint/2010/main" val="10261986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43</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76944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IV Art. 23 Gestione delle emergenze di rilievo nazionale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dichiarazione della mobilitazione nazionale</a:t>
            </a:r>
          </a:p>
        </p:txBody>
      </p:sp>
      <p:sp>
        <p:nvSpPr>
          <p:cNvPr id="10" name="Rettangolo 9"/>
          <p:cNvSpPr/>
          <p:nvPr/>
        </p:nvSpPr>
        <p:spPr>
          <a:xfrm>
            <a:off x="535038" y="3195728"/>
            <a:ext cx="7993063" cy="325537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just">
              <a:lnSpc>
                <a:spcPct val="115000"/>
              </a:lnSpc>
            </a:pPr>
            <a:r>
              <a:rPr lang="it-IT" altLang="it-IT" sz="2000" dirty="0">
                <a:solidFill>
                  <a:schemeClr val="tx2"/>
                </a:solidFill>
              </a:rPr>
              <a:t>In occasione o in vista di eventi di cui all’articolo 7 che, per l’eccezionalità della situazione, possono manifestarsi con intensità tale da compromettere </a:t>
            </a:r>
            <a:r>
              <a:rPr lang="it-IT" altLang="it-IT" sz="2000" b="1" dirty="0">
                <a:solidFill>
                  <a:schemeClr val="tx2"/>
                </a:solidFill>
              </a:rPr>
              <a:t>la vita, l’integrità fisica o beni di primaria importanza,</a:t>
            </a:r>
            <a:r>
              <a:rPr lang="it-IT" altLang="it-IT" sz="2000" dirty="0">
                <a:solidFill>
                  <a:schemeClr val="tx2"/>
                </a:solidFill>
              </a:rPr>
              <a:t> il Presidente del Consiglio dei ministri, con proprio decreto da adottarsi su proposta del Capo del Dipartimento della protezione civile, su richiesta del Presidente della Regione o Provincia autonoma interessata </a:t>
            </a:r>
            <a:r>
              <a:rPr lang="it-IT" altLang="it-IT" sz="2000" b="1" dirty="0">
                <a:solidFill>
                  <a:schemeClr val="tx2"/>
                </a:solidFill>
              </a:rPr>
              <a:t>che attesti</a:t>
            </a:r>
            <a:r>
              <a:rPr lang="it-IT" altLang="it-IT" sz="2000" dirty="0">
                <a:solidFill>
                  <a:schemeClr val="tx2"/>
                </a:solidFill>
              </a:rPr>
              <a:t> </a:t>
            </a:r>
            <a:r>
              <a:rPr lang="it-IT" altLang="it-IT" sz="2000" b="1" dirty="0">
                <a:solidFill>
                  <a:schemeClr val="tx2"/>
                </a:solidFill>
              </a:rPr>
              <a:t>il pieno dispiegamento delle risorse territoriali disponibili,</a:t>
            </a:r>
            <a:r>
              <a:rPr lang="it-IT" altLang="it-IT" sz="2000" dirty="0">
                <a:solidFill>
                  <a:schemeClr val="tx2"/>
                </a:solidFill>
              </a:rPr>
              <a:t> dispone la mobilitazione straordinaria del Servizio nazionale a supporto dei sistemi regionali interessati…….»</a:t>
            </a:r>
            <a:endParaRPr lang="it-IT" altLang="it-IT" sz="2000" dirty="0">
              <a:solidFill>
                <a:schemeClr val="tx2"/>
              </a:solidFill>
              <a:ea typeface="Calibri" charset="0"/>
              <a:cs typeface="Times New Roman" charset="0"/>
            </a:endParaRPr>
          </a:p>
        </p:txBody>
      </p:sp>
    </p:spTree>
    <p:extLst>
      <p:ext uri="{BB962C8B-B14F-4D97-AF65-F5344CB8AC3E}">
        <p14:creationId xmlns:p14="http://schemas.microsoft.com/office/powerpoint/2010/main" val="934696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44</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76944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IV Art. 24 Gestione delle emergenze di rilievo nazionale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dichiarazione della stato di EMERGENZA nazionale</a:t>
            </a:r>
          </a:p>
        </p:txBody>
      </p:sp>
      <p:sp>
        <p:nvSpPr>
          <p:cNvPr id="10" name="Rettangolo 9"/>
          <p:cNvSpPr/>
          <p:nvPr/>
        </p:nvSpPr>
        <p:spPr>
          <a:xfrm>
            <a:off x="535038" y="3195728"/>
            <a:ext cx="7993063" cy="148733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marL="342900" indent="-342900" algn="just">
              <a:lnSpc>
                <a:spcPct val="115000"/>
              </a:lnSpc>
              <a:buFont typeface="Arial" charset="0"/>
              <a:buChar char="•"/>
            </a:pPr>
            <a:r>
              <a:rPr lang="it-IT" altLang="it-IT" sz="2000" dirty="0" smtClean="0">
                <a:solidFill>
                  <a:schemeClr val="tx2"/>
                </a:solidFill>
              </a:rPr>
              <a:t>Al verificarsi degli eventi che, presentano i requisiti di cui all'articolo 7, comma 1, lettera c), ovvero nella loro imminenza, </a:t>
            </a:r>
            <a:r>
              <a:rPr lang="it-IT" altLang="it-IT" sz="2000" dirty="0" smtClean="0">
                <a:solidFill>
                  <a:srgbClr val="FF0000"/>
                </a:solidFill>
              </a:rPr>
              <a:t>il Consiglio dei ministri, delibera lo stato d'emergenza di rilievo nazionale</a:t>
            </a:r>
            <a:r>
              <a:rPr lang="it-IT" altLang="it-IT" sz="2000" dirty="0" smtClean="0">
                <a:solidFill>
                  <a:schemeClr val="tx2"/>
                </a:solidFill>
              </a:rPr>
              <a:t>, fissandone la durata e determinandone l'estensione territoriale</a:t>
            </a:r>
          </a:p>
        </p:txBody>
      </p:sp>
      <p:sp>
        <p:nvSpPr>
          <p:cNvPr id="11" name="Rettangolo 10"/>
          <p:cNvSpPr/>
          <p:nvPr/>
        </p:nvSpPr>
        <p:spPr>
          <a:xfrm>
            <a:off x="554165" y="4943737"/>
            <a:ext cx="7993063"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marL="342900" indent="-342900" algn="just">
              <a:spcAft>
                <a:spcPts val="225"/>
              </a:spcAft>
              <a:buFont typeface="Arial" charset="0"/>
              <a:buChar char="•"/>
            </a:pPr>
            <a:r>
              <a:rPr lang="it-IT" altLang="it-IT" sz="2000" dirty="0">
                <a:solidFill>
                  <a:schemeClr val="tx2"/>
                </a:solidFill>
              </a:rPr>
              <a:t>La durata dello stato di emergenza di rilievo nazionale </a:t>
            </a:r>
            <a:r>
              <a:rPr lang="it-IT" altLang="it-IT" sz="2000" dirty="0">
                <a:solidFill>
                  <a:srgbClr val="FF0000"/>
                </a:solidFill>
              </a:rPr>
              <a:t>non può superare i 12 mesi</a:t>
            </a:r>
            <a:r>
              <a:rPr lang="it-IT" altLang="it-IT" sz="2000" dirty="0">
                <a:solidFill>
                  <a:schemeClr val="tx2"/>
                </a:solidFill>
              </a:rPr>
              <a:t>, ed è prorogabile per non più di ulteriori 12 mesi. </a:t>
            </a:r>
          </a:p>
        </p:txBody>
      </p:sp>
    </p:spTree>
    <p:extLst>
      <p:ext uri="{BB962C8B-B14F-4D97-AF65-F5344CB8AC3E}">
        <p14:creationId xmlns:p14="http://schemas.microsoft.com/office/powerpoint/2010/main" val="5752313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45</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76944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IV Art. 25 Gestione delle emergenze di rilievo nazionale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ordinanze di protezione civile</a:t>
            </a:r>
          </a:p>
        </p:txBody>
      </p:sp>
      <p:sp>
        <p:nvSpPr>
          <p:cNvPr id="10" name="Rettangolo 9"/>
          <p:cNvSpPr/>
          <p:nvPr/>
        </p:nvSpPr>
        <p:spPr>
          <a:xfrm>
            <a:off x="535038" y="3195728"/>
            <a:ext cx="7993063" cy="193899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just"/>
            <a:r>
              <a:rPr lang="it-IT" altLang="it-IT" sz="2000" smtClean="0">
                <a:solidFill>
                  <a:schemeClr val="tx2"/>
                </a:solidFill>
                <a:latin typeface="Calibri" charset="0"/>
                <a:ea typeface="Calibri" charset="0"/>
                <a:cs typeface="Times New Roman" charset="0"/>
              </a:rPr>
              <a:t>«Per il coordinamento dell'attuazione degli interventi da effettuare durante lo stato di emergenza di rilievo nazionale si provvede mediante ordinanze di protezione civile, da adottarsi </a:t>
            </a:r>
            <a:r>
              <a:rPr lang="it-IT" altLang="it-IT" sz="2000" b="1" smtClean="0">
                <a:solidFill>
                  <a:srgbClr val="FF0000"/>
                </a:solidFill>
                <a:latin typeface="Calibri" charset="0"/>
                <a:ea typeface="Calibri" charset="0"/>
                <a:cs typeface="Times New Roman" charset="0"/>
              </a:rPr>
              <a:t>in deroga ad ogni disposizione vigente</a:t>
            </a:r>
            <a:r>
              <a:rPr lang="it-IT" altLang="it-IT" sz="2000" smtClean="0">
                <a:solidFill>
                  <a:schemeClr val="tx2"/>
                </a:solidFill>
                <a:latin typeface="Calibri" charset="0"/>
                <a:ea typeface="Calibri" charset="0"/>
                <a:cs typeface="Times New Roman" charset="0"/>
              </a:rPr>
              <a:t>, nei limiti e con le modalità indicati nella deliberazione dello stato di emergenza e nel rispetto dei principi generali dell'ordinamento giuridico e delle norme dell’Unione europea.»</a:t>
            </a:r>
          </a:p>
        </p:txBody>
      </p:sp>
      <p:sp>
        <p:nvSpPr>
          <p:cNvPr id="12" name="Rettangolo 11"/>
          <p:cNvSpPr/>
          <p:nvPr/>
        </p:nvSpPr>
        <p:spPr>
          <a:xfrm>
            <a:off x="544424" y="5306951"/>
            <a:ext cx="7993063" cy="113172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just">
              <a:lnSpc>
                <a:spcPct val="115000"/>
              </a:lnSpc>
              <a:spcAft>
                <a:spcPts val="225"/>
              </a:spcAft>
            </a:pPr>
            <a:r>
              <a:rPr lang="it-IT" altLang="it-IT" sz="2000" dirty="0">
                <a:solidFill>
                  <a:schemeClr val="tx2"/>
                </a:solidFill>
                <a:ea typeface="Calibri" charset="0"/>
                <a:cs typeface="Times New Roman" charset="0"/>
              </a:rPr>
              <a:t>Le ordinanze di protezione civile </a:t>
            </a:r>
            <a:r>
              <a:rPr lang="it-IT" altLang="it-IT" sz="2000" dirty="0">
                <a:solidFill>
                  <a:srgbClr val="FF0000"/>
                </a:solidFill>
                <a:ea typeface="Calibri" charset="0"/>
                <a:cs typeface="Times New Roman" charset="0"/>
              </a:rPr>
              <a:t>non sono soggette </a:t>
            </a:r>
            <a:r>
              <a:rPr lang="it-IT" altLang="it-IT" sz="2000" dirty="0">
                <a:solidFill>
                  <a:schemeClr val="tx2"/>
                </a:solidFill>
                <a:ea typeface="Calibri" charset="0"/>
                <a:cs typeface="Times New Roman" charset="0"/>
              </a:rPr>
              <a:t>al controllo preventivo di legittimità di cui all’articolo 3 della legge 14 gennaio 1994, n. 20, e successive modificazioni. </a:t>
            </a:r>
            <a:endParaRPr lang="it-IT" altLang="it-IT" sz="1800" dirty="0">
              <a:solidFill>
                <a:schemeClr val="tx2"/>
              </a:solidFill>
              <a:ea typeface="Calibri" charset="0"/>
              <a:cs typeface="Times New Roman" charset="0"/>
            </a:endParaRPr>
          </a:p>
        </p:txBody>
      </p:sp>
    </p:spTree>
    <p:extLst>
      <p:ext uri="{BB962C8B-B14F-4D97-AF65-F5344CB8AC3E}">
        <p14:creationId xmlns:p14="http://schemas.microsoft.com/office/powerpoint/2010/main" val="4198554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46</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113877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31 partecipazione dei cittadini</a:t>
            </a:r>
          </a:p>
        </p:txBody>
      </p:sp>
      <p:sp>
        <p:nvSpPr>
          <p:cNvPr id="10" name="Rettangolo 9"/>
          <p:cNvSpPr/>
          <p:nvPr/>
        </p:nvSpPr>
        <p:spPr>
          <a:xfrm>
            <a:off x="545313" y="3471462"/>
            <a:ext cx="7993063" cy="193899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just"/>
            <a:r>
              <a:rPr lang="it-IT" altLang="it-IT" sz="2000" dirty="0">
                <a:solidFill>
                  <a:schemeClr val="tx2"/>
                </a:solidFill>
              </a:rPr>
              <a:t>Le componenti del Servizio </a:t>
            </a:r>
            <a:r>
              <a:rPr lang="it-IT" altLang="it-IT" sz="2000" dirty="0" smtClean="0">
                <a:solidFill>
                  <a:schemeClr val="tx2"/>
                </a:solidFill>
              </a:rPr>
              <a:t>nazionale, forniscono </a:t>
            </a:r>
            <a:r>
              <a:rPr lang="it-IT" altLang="it-IT" sz="2000" dirty="0">
                <a:solidFill>
                  <a:schemeClr val="tx2"/>
                </a:solidFill>
              </a:rPr>
              <a:t>ai cittadini </a:t>
            </a:r>
            <a:r>
              <a:rPr lang="it-IT" altLang="it-IT" sz="2000" u="sng" dirty="0">
                <a:solidFill>
                  <a:schemeClr val="tx2"/>
                </a:solidFill>
              </a:rPr>
              <a:t>informazioni sugli scenari di rischio</a:t>
            </a:r>
            <a:r>
              <a:rPr lang="it-IT" altLang="it-IT" sz="2000" dirty="0">
                <a:solidFill>
                  <a:schemeClr val="tx2"/>
                </a:solidFill>
              </a:rPr>
              <a:t> e sull’organizzazione dei servizi di protezione civile del proprio territorio, anche al fine di consentire loro di </a:t>
            </a:r>
            <a:r>
              <a:rPr lang="it-IT" altLang="it-IT" sz="2000" u="sng" dirty="0">
                <a:solidFill>
                  <a:schemeClr val="tx2"/>
                </a:solidFill>
              </a:rPr>
              <a:t>adottare misure di autoprotezione nelle situazioni di emergenza </a:t>
            </a:r>
            <a:r>
              <a:rPr lang="it-IT" altLang="it-IT" sz="2000" dirty="0">
                <a:solidFill>
                  <a:schemeClr val="tx2"/>
                </a:solidFill>
              </a:rPr>
              <a:t>di </a:t>
            </a:r>
            <a:r>
              <a:rPr lang="it-IT" altLang="it-IT" sz="2000" b="1" dirty="0">
                <a:solidFill>
                  <a:schemeClr val="tx2"/>
                </a:solidFill>
              </a:rPr>
              <a:t>cui all’articolo 7, comma 1, lettere a), b) e c)</a:t>
            </a:r>
            <a:r>
              <a:rPr lang="it-IT" altLang="it-IT" sz="2000" dirty="0">
                <a:solidFill>
                  <a:schemeClr val="tx2"/>
                </a:solidFill>
              </a:rPr>
              <a:t>, in occasione delle quali essi hanno </a:t>
            </a:r>
            <a:r>
              <a:rPr lang="it-IT" altLang="it-IT" sz="2000" b="1" dirty="0">
                <a:solidFill>
                  <a:srgbClr val="FF0000"/>
                </a:solidFill>
              </a:rPr>
              <a:t>il dovere di ottemperare</a:t>
            </a:r>
            <a:r>
              <a:rPr lang="it-IT" altLang="it-IT" sz="2000" b="1" dirty="0">
                <a:solidFill>
                  <a:schemeClr val="tx2"/>
                </a:solidFill>
              </a:rPr>
              <a:t> </a:t>
            </a:r>
            <a:r>
              <a:rPr lang="it-IT" altLang="it-IT" sz="2000" dirty="0">
                <a:solidFill>
                  <a:schemeClr val="tx2"/>
                </a:solidFill>
              </a:rPr>
              <a:t>alle disposizioni impartite dalle autorità di </a:t>
            </a:r>
            <a:r>
              <a:rPr lang="it-IT" altLang="it-IT" sz="2000" dirty="0" smtClean="0">
                <a:solidFill>
                  <a:schemeClr val="tx2"/>
                </a:solidFill>
              </a:rPr>
              <a:t>protezione</a:t>
            </a:r>
            <a:endParaRPr lang="it-IT" altLang="it-IT" sz="2000" dirty="0">
              <a:solidFill>
                <a:schemeClr val="tx2"/>
              </a:solidFill>
            </a:endParaRPr>
          </a:p>
        </p:txBody>
      </p:sp>
    </p:spTree>
    <p:extLst>
      <p:ext uri="{BB962C8B-B14F-4D97-AF65-F5344CB8AC3E}">
        <p14:creationId xmlns:p14="http://schemas.microsoft.com/office/powerpoint/2010/main" val="8366369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47</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113877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31 partecipazione dei cittadini</a:t>
            </a:r>
          </a:p>
        </p:txBody>
      </p:sp>
      <p:sp>
        <p:nvSpPr>
          <p:cNvPr id="10" name="Rettangolo 9"/>
          <p:cNvSpPr/>
          <p:nvPr/>
        </p:nvSpPr>
        <p:spPr>
          <a:xfrm>
            <a:off x="545313" y="3471462"/>
            <a:ext cx="7993063" cy="255454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just"/>
            <a:r>
              <a:rPr lang="it-IT" altLang="it-IT" sz="2000" dirty="0">
                <a:solidFill>
                  <a:schemeClr val="tx2"/>
                </a:solidFill>
              </a:rPr>
              <a:t>I cittadini possono concorrere allo svolgimento delle attività di protezione civile, </a:t>
            </a:r>
            <a:r>
              <a:rPr lang="it-IT" altLang="it-IT" sz="2000" u="sng" dirty="0">
                <a:solidFill>
                  <a:schemeClr val="tx2"/>
                </a:solidFill>
              </a:rPr>
              <a:t>acquisite le conoscenze necessarie per poter operare in modo efficace</a:t>
            </a:r>
            <a:r>
              <a:rPr lang="it-IT" altLang="it-IT" sz="2000" dirty="0">
                <a:solidFill>
                  <a:schemeClr val="tx2"/>
                </a:solidFill>
              </a:rPr>
              <a:t>, integrato e consapevole, </a:t>
            </a:r>
            <a:r>
              <a:rPr lang="it-IT" altLang="it-IT" sz="2000" b="1" dirty="0">
                <a:solidFill>
                  <a:srgbClr val="FF0000"/>
                </a:solidFill>
              </a:rPr>
              <a:t>aderendo al volontariato </a:t>
            </a:r>
            <a:r>
              <a:rPr lang="it-IT" altLang="it-IT" sz="2000" b="1" dirty="0" smtClean="0">
                <a:solidFill>
                  <a:srgbClr val="FF0000"/>
                </a:solidFill>
              </a:rPr>
              <a:t>organizzato </a:t>
            </a:r>
            <a:r>
              <a:rPr lang="it-IT" altLang="it-IT" sz="2000" dirty="0">
                <a:solidFill>
                  <a:schemeClr val="tx2"/>
                </a:solidFill>
              </a:rPr>
              <a:t>ovvero, in forma occasionale, ove possibile, in caso di situazioni di emergenza, </a:t>
            </a:r>
            <a:r>
              <a:rPr lang="it-IT" altLang="it-IT" sz="2000" b="1" dirty="0">
                <a:solidFill>
                  <a:srgbClr val="FF0000"/>
                </a:solidFill>
              </a:rPr>
              <a:t>agendo a titolo personale e responsabilmente per l’esecuzione di primi interventi immediati </a:t>
            </a:r>
            <a:r>
              <a:rPr lang="it-IT" altLang="it-IT" sz="2000" b="1" u="sng" dirty="0">
                <a:solidFill>
                  <a:srgbClr val="FF0000"/>
                </a:solidFill>
              </a:rPr>
              <a:t>direttamente riferiti al proprio ambito personale</a:t>
            </a:r>
            <a:r>
              <a:rPr lang="it-IT" altLang="it-IT" sz="2000" b="1" dirty="0">
                <a:solidFill>
                  <a:srgbClr val="FF0000"/>
                </a:solidFill>
              </a:rPr>
              <a:t>, familiare o di prossimità, in concorso e coordinandosi con l’attività delle citate organizzazioni.</a:t>
            </a:r>
          </a:p>
        </p:txBody>
      </p:sp>
    </p:spTree>
    <p:extLst>
      <p:ext uri="{BB962C8B-B14F-4D97-AF65-F5344CB8AC3E}">
        <p14:creationId xmlns:p14="http://schemas.microsoft.com/office/powerpoint/2010/main" val="18466156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48</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75556" y="1781803"/>
            <a:ext cx="7992888" cy="144655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32 Integrazione 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nel sevizio nazionale della protezione civile</a:t>
            </a:r>
          </a:p>
        </p:txBody>
      </p:sp>
      <p:sp>
        <p:nvSpPr>
          <p:cNvPr id="10" name="Rettangolo 9"/>
          <p:cNvSpPr/>
          <p:nvPr/>
        </p:nvSpPr>
        <p:spPr>
          <a:xfrm>
            <a:off x="547357" y="3254175"/>
            <a:ext cx="7993063" cy="317009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marL="457200" indent="-457200" algn="just">
              <a:buFont typeface="+mj-lt"/>
              <a:buAutoNum type="arabicPeriod"/>
            </a:pPr>
            <a:r>
              <a:rPr lang="it-IT" altLang="it-IT" sz="2000" dirty="0" smtClean="0">
                <a:solidFill>
                  <a:schemeClr val="tx2"/>
                </a:solidFill>
              </a:rPr>
              <a:t>Il volontariato di protezione civile è colui che in modo personale, spontaneo, gratuito e senza fini di lucro contribuisce a migliorare la vita di tutti</a:t>
            </a:r>
          </a:p>
          <a:p>
            <a:pPr marL="457200" indent="-457200" algn="just">
              <a:buFont typeface="+mj-lt"/>
              <a:buAutoNum type="arabicPeriod"/>
            </a:pPr>
            <a:r>
              <a:rPr lang="it-IT" altLang="it-IT" sz="2000" dirty="0" smtClean="0">
                <a:solidFill>
                  <a:schemeClr val="tx2"/>
                </a:solidFill>
              </a:rPr>
              <a:t>Il Servizio nazionale della protezione civile promuove la più ampia partecipazione del volontariato organizzato riconoscendone il valore e la funzione sociale, ne riconosce le iniziative e ne assicura il coordinamento</a:t>
            </a:r>
          </a:p>
          <a:p>
            <a:pPr marL="457200" indent="-457200" algn="just">
              <a:buFont typeface="+mj-lt"/>
              <a:buAutoNum type="arabicPeriod"/>
            </a:pPr>
            <a:r>
              <a:rPr lang="it-IT" altLang="it-IT" sz="2000" dirty="0" smtClean="0">
                <a:solidFill>
                  <a:schemeClr val="tx2"/>
                </a:solidFill>
              </a:rPr>
              <a:t>la partecipazione del volontariato organizzato si realizza mediante enti del terzo settore (ETS), </a:t>
            </a:r>
            <a:r>
              <a:rPr lang="it-IT" altLang="it-IT" sz="2000" dirty="0" smtClean="0">
                <a:solidFill>
                  <a:srgbClr val="FF0000"/>
                </a:solidFill>
              </a:rPr>
              <a:t>ivi compresi i Gruppi Comunali di protezione civile</a:t>
            </a:r>
          </a:p>
        </p:txBody>
      </p:sp>
    </p:spTree>
    <p:extLst>
      <p:ext uri="{BB962C8B-B14F-4D97-AF65-F5344CB8AC3E}">
        <p14:creationId xmlns:p14="http://schemas.microsoft.com/office/powerpoint/2010/main" val="44179344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49</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75556" y="1781803"/>
            <a:ext cx="7992888" cy="144655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32 Integrazione 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nel sevizio nazionale della protezione civile</a:t>
            </a:r>
          </a:p>
        </p:txBody>
      </p:sp>
      <p:sp>
        <p:nvSpPr>
          <p:cNvPr id="10" name="Rettangolo 9"/>
          <p:cNvSpPr/>
          <p:nvPr/>
        </p:nvSpPr>
        <p:spPr>
          <a:xfrm>
            <a:off x="557632" y="3573016"/>
            <a:ext cx="7993063" cy="224676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marL="457200" marR="0" lvl="0" indent="-457200" algn="just" defTabSz="914400" eaLnBrk="1" fontAlgn="auto" latinLnBrk="0" hangingPunct="1">
              <a:lnSpc>
                <a:spcPct val="100000"/>
              </a:lnSpc>
              <a:spcBef>
                <a:spcPts val="0"/>
              </a:spcBef>
              <a:spcAft>
                <a:spcPts val="0"/>
              </a:spcAft>
              <a:buClrTx/>
              <a:buSzTx/>
              <a:buFont typeface="+mj-lt"/>
              <a:buNone/>
              <a:tabLst/>
              <a:defRPr/>
            </a:pPr>
            <a:r>
              <a:rPr lang="it-IT" altLang="it-IT" sz="2000" dirty="0" smtClean="0">
                <a:solidFill>
                  <a:schemeClr val="tx2"/>
                </a:solidFill>
              </a:rPr>
              <a:t> 4.	le norme del Testo Unico art. 3 e 4 comma 4 e 41 comma 6 si applicano al volontariato di cui al al comma 2 </a:t>
            </a:r>
            <a:r>
              <a:rPr lang="it-IT" altLang="it-IT" sz="2000" dirty="0" smtClean="0">
                <a:solidFill>
                  <a:srgbClr val="FF0000"/>
                </a:solidFill>
              </a:rPr>
              <a:t>(i gruppi comunali sono ETS)</a:t>
            </a:r>
            <a:endParaRPr lang="it-IT" altLang="it-IT" sz="2000" dirty="0">
              <a:solidFill>
                <a:schemeClr val="tx2"/>
              </a:solidFill>
            </a:endParaRPr>
          </a:p>
          <a:p>
            <a:pPr marL="457200" marR="0" lvl="0" indent="-457200" algn="just" defTabSz="914400" eaLnBrk="1" fontAlgn="auto" latinLnBrk="0" hangingPunct="1">
              <a:lnSpc>
                <a:spcPct val="100000"/>
              </a:lnSpc>
              <a:spcBef>
                <a:spcPts val="0"/>
              </a:spcBef>
              <a:spcAft>
                <a:spcPts val="0"/>
              </a:spcAft>
              <a:buClrTx/>
              <a:buSzTx/>
              <a:buFont typeface="+mj-lt"/>
              <a:buNone/>
              <a:tabLst/>
              <a:defRPr/>
            </a:pPr>
            <a:r>
              <a:rPr lang="it-IT" altLang="it-IT" sz="2000" dirty="0" smtClean="0">
                <a:solidFill>
                  <a:schemeClr val="tx2"/>
                </a:solidFill>
              </a:rPr>
              <a:t> 5.	i modi le forme di partecipazione </a:t>
            </a:r>
            <a:r>
              <a:rPr lang="it-IT" altLang="it-IT" sz="2000" dirty="0" err="1" smtClean="0">
                <a:solidFill>
                  <a:schemeClr val="tx2"/>
                </a:solidFill>
              </a:rPr>
              <a:t>dle</a:t>
            </a:r>
            <a:r>
              <a:rPr lang="it-IT" altLang="it-IT" sz="2000" dirty="0" smtClean="0">
                <a:solidFill>
                  <a:schemeClr val="tx2"/>
                </a:solidFill>
              </a:rPr>
              <a:t> volontariato sono contenuti nella Sezione II </a:t>
            </a:r>
            <a:r>
              <a:rPr lang="it-IT" altLang="it-IT" sz="2000" dirty="0" smtClean="0">
                <a:solidFill>
                  <a:srgbClr val="FF0000"/>
                </a:solidFill>
              </a:rPr>
              <a:t>(integrazione nel sevizio Nazionale e partecipazione del volontariato alle attività di predisposizione ed attuazione dei piani di protezione civile)</a:t>
            </a:r>
            <a:r>
              <a:rPr lang="it-IT" altLang="it-IT" sz="2000" dirty="0" smtClean="0">
                <a:solidFill>
                  <a:schemeClr val="tx2"/>
                </a:solidFill>
              </a:rPr>
              <a:t>, concessione dei contributi e le forme di rappresentanza</a:t>
            </a:r>
            <a:endParaRPr lang="it-IT" altLang="it-IT" sz="2000" dirty="0" smtClean="0">
              <a:solidFill>
                <a:srgbClr val="FF0000"/>
              </a:solidFill>
            </a:endParaRPr>
          </a:p>
        </p:txBody>
      </p:sp>
    </p:spTree>
    <p:extLst>
      <p:ext uri="{BB962C8B-B14F-4D97-AF65-F5344CB8AC3E}">
        <p14:creationId xmlns:p14="http://schemas.microsoft.com/office/powerpoint/2010/main" val="1646673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527342" y="134076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smtClean="0">
                <a:ln w="10541" cmpd="sng">
                  <a:solidFill>
                    <a:srgbClr val="7D7D7D">
                      <a:tint val="100000"/>
                      <a:shade val="100000"/>
                      <a:satMod val="110000"/>
                    </a:srgbClr>
                  </a:solidFill>
                  <a:prstDash val="solid"/>
                </a:ln>
                <a:solidFill>
                  <a:srgbClr val="004EC0"/>
                </a:solidFill>
              </a:rPr>
              <a:t>La legislazione</a:t>
            </a:r>
            <a:endParaRPr lang="it-IT" b="1" dirty="0" smtClean="0">
              <a:ln w="10541" cmpd="sng">
                <a:solidFill>
                  <a:srgbClr val="7D7D7D">
                    <a:tint val="100000"/>
                    <a:shade val="100000"/>
                    <a:satMod val="110000"/>
                  </a:srgbClr>
                </a:solidFill>
                <a:prstDash val="solid"/>
              </a:ln>
              <a:solidFill>
                <a:srgbClr val="004EC0"/>
              </a:solidFill>
            </a:endParaRPr>
          </a:p>
        </p:txBody>
      </p:sp>
      <p:sp>
        <p:nvSpPr>
          <p:cNvPr id="10" name="Rettangolo 9"/>
          <p:cNvSpPr/>
          <p:nvPr/>
        </p:nvSpPr>
        <p:spPr>
          <a:xfrm>
            <a:off x="827584" y="2460230"/>
            <a:ext cx="6784806" cy="615553"/>
          </a:xfrm>
          <a:prstGeom prst="rect">
            <a:avLst/>
          </a:prstGeom>
          <a:noFill/>
        </p:spPr>
        <p:txBody>
          <a:bodyPr wrap="none">
            <a:spAutoFit/>
          </a:bodyPr>
          <a:lstStyle/>
          <a:p>
            <a:pPr marL="342900" indent="-342900">
              <a:buFont typeface="Arial" charset="0"/>
              <a:buChar char="•"/>
            </a:pPr>
            <a:r>
              <a:rPr lang="it-IT" sz="2000" b="1" dirty="0" smtClean="0">
                <a:ln w="10541" cmpd="sng">
                  <a:solidFill>
                    <a:srgbClr val="7D7D7D">
                      <a:tint val="100000"/>
                      <a:shade val="100000"/>
                      <a:satMod val="110000"/>
                    </a:srgbClr>
                  </a:solidFill>
                  <a:prstDash val="solid"/>
                </a:ln>
                <a:solidFill>
                  <a:srgbClr val="004EC0"/>
                </a:solidFill>
                <a:latin typeface="+mn-lt"/>
              </a:rPr>
              <a:t>Regolamento Regionale 9/2010 </a:t>
            </a:r>
          </a:p>
          <a:p>
            <a:r>
              <a:rPr lang="it-IT" sz="1400" b="1" dirty="0" smtClean="0">
                <a:ln w="10541" cmpd="sng">
                  <a:solidFill>
                    <a:srgbClr val="7D7D7D">
                      <a:tint val="100000"/>
                      <a:shade val="100000"/>
                      <a:satMod val="110000"/>
                    </a:srgbClr>
                  </a:solidFill>
                  <a:prstDash val="solid"/>
                </a:ln>
                <a:solidFill>
                  <a:srgbClr val="004EC0"/>
                </a:solidFill>
                <a:latin typeface="+mn-lt"/>
              </a:rPr>
              <a:t>         ‘regolamento di attuazione dell’Albo regionale del volontariato di protezione civile’  </a:t>
            </a:r>
            <a:endParaRPr lang="it-IT" sz="1400" dirty="0">
              <a:latin typeface="+mn-lt"/>
            </a:endParaRPr>
          </a:p>
        </p:txBody>
      </p:sp>
      <p:sp>
        <p:nvSpPr>
          <p:cNvPr id="11" name="Rettangolo 10"/>
          <p:cNvSpPr/>
          <p:nvPr/>
        </p:nvSpPr>
        <p:spPr>
          <a:xfrm>
            <a:off x="827584" y="3359228"/>
            <a:ext cx="7419275" cy="830997"/>
          </a:xfrm>
          <a:prstGeom prst="rect">
            <a:avLst/>
          </a:prstGeom>
          <a:noFill/>
        </p:spPr>
        <p:txBody>
          <a:bodyPr wrap="none">
            <a:spAutoFit/>
          </a:bodyPr>
          <a:lstStyle/>
          <a:p>
            <a:pPr marL="342900" indent="-342900">
              <a:buFont typeface="Arial" charset="0"/>
              <a:buChar char="•"/>
            </a:pPr>
            <a:r>
              <a:rPr lang="it-IT" sz="2000" b="1" dirty="0" smtClean="0">
                <a:ln w="10541" cmpd="sng">
                  <a:solidFill>
                    <a:srgbClr val="7D7D7D">
                      <a:tint val="100000"/>
                      <a:shade val="100000"/>
                      <a:satMod val="110000"/>
                    </a:srgbClr>
                  </a:solidFill>
                  <a:prstDash val="solid"/>
                </a:ln>
                <a:solidFill>
                  <a:srgbClr val="004EC0"/>
                </a:solidFill>
                <a:latin typeface="+mn-lt"/>
              </a:rPr>
              <a:t>Legge n. 30 del 16 marzo 2017 </a:t>
            </a:r>
          </a:p>
          <a:p>
            <a:r>
              <a:rPr lang="it-IT" sz="1400" b="1" dirty="0" smtClean="0">
                <a:ln w="10541" cmpd="sng">
                  <a:solidFill>
                    <a:srgbClr val="7D7D7D">
                      <a:tint val="100000"/>
                      <a:shade val="100000"/>
                      <a:satMod val="110000"/>
                    </a:srgbClr>
                  </a:solidFill>
                  <a:prstDash val="solid"/>
                </a:ln>
                <a:solidFill>
                  <a:srgbClr val="004EC0"/>
                </a:solidFill>
                <a:latin typeface="+mn-lt"/>
              </a:rPr>
              <a:t>         ‘</a:t>
            </a:r>
            <a:r>
              <a:rPr lang="it-IT" sz="1400" b="1" dirty="0" smtClean="0">
                <a:ln w="10541" cmpd="sng">
                  <a:solidFill>
                    <a:srgbClr val="7D7D7D">
                      <a:tint val="100000"/>
                      <a:shade val="100000"/>
                      <a:satMod val="110000"/>
                    </a:srgbClr>
                  </a:solidFill>
                  <a:prstDash val="solid"/>
                </a:ln>
                <a:solidFill>
                  <a:srgbClr val="FF0000"/>
                </a:solidFill>
                <a:latin typeface="+mn-lt"/>
              </a:rPr>
              <a:t>delega</a:t>
            </a:r>
            <a:r>
              <a:rPr lang="it-IT" sz="1400" b="1" dirty="0" smtClean="0">
                <a:ln w="10541" cmpd="sng">
                  <a:solidFill>
                    <a:srgbClr val="7D7D7D">
                      <a:tint val="100000"/>
                      <a:shade val="100000"/>
                      <a:satMod val="110000"/>
                    </a:srgbClr>
                  </a:solidFill>
                  <a:prstDash val="solid"/>
                </a:ln>
                <a:solidFill>
                  <a:srgbClr val="004EC0"/>
                </a:solidFill>
                <a:latin typeface="+mn-lt"/>
              </a:rPr>
              <a:t> al governo per il riordino delle disposizioni legislative in materia di sistema nazionale</a:t>
            </a:r>
          </a:p>
          <a:p>
            <a:r>
              <a:rPr lang="it-IT" sz="1400" b="1" dirty="0">
                <a:ln w="10541" cmpd="sng">
                  <a:solidFill>
                    <a:srgbClr val="7D7D7D">
                      <a:tint val="100000"/>
                      <a:shade val="100000"/>
                      <a:satMod val="110000"/>
                    </a:srgbClr>
                  </a:solidFill>
                  <a:prstDash val="solid"/>
                </a:ln>
                <a:solidFill>
                  <a:srgbClr val="004EC0"/>
                </a:solidFill>
                <a:latin typeface="+mn-lt"/>
              </a:rPr>
              <a:t> </a:t>
            </a:r>
            <a:r>
              <a:rPr lang="it-IT" sz="1400" b="1" dirty="0" smtClean="0">
                <a:ln w="10541" cmpd="sng">
                  <a:solidFill>
                    <a:srgbClr val="7D7D7D">
                      <a:tint val="100000"/>
                      <a:shade val="100000"/>
                      <a:satMod val="110000"/>
                    </a:srgbClr>
                  </a:solidFill>
                  <a:prstDash val="solid"/>
                </a:ln>
                <a:solidFill>
                  <a:srgbClr val="004EC0"/>
                </a:solidFill>
                <a:latin typeface="+mn-lt"/>
              </a:rPr>
              <a:t>         della protezione civile’  </a:t>
            </a:r>
            <a:endParaRPr lang="it-IT" sz="1400" dirty="0">
              <a:latin typeface="+mn-lt"/>
            </a:endParaRPr>
          </a:p>
        </p:txBody>
      </p:sp>
      <p:sp>
        <p:nvSpPr>
          <p:cNvPr id="12" name="Rettangolo 11"/>
          <p:cNvSpPr/>
          <p:nvPr/>
        </p:nvSpPr>
        <p:spPr>
          <a:xfrm>
            <a:off x="827584" y="4390053"/>
            <a:ext cx="6946517" cy="707886"/>
          </a:xfrm>
          <a:prstGeom prst="rect">
            <a:avLst/>
          </a:prstGeom>
          <a:noFill/>
        </p:spPr>
        <p:txBody>
          <a:bodyPr wrap="none">
            <a:spAutoFit/>
          </a:bodyPr>
          <a:lstStyle/>
          <a:p>
            <a:pPr marL="342900" indent="-342900">
              <a:buFont typeface="Arial" charset="0"/>
              <a:buChar char="•"/>
            </a:pPr>
            <a:r>
              <a:rPr lang="it-IT" sz="2000" b="1" dirty="0" err="1" smtClean="0">
                <a:ln w="10541" cmpd="sng">
                  <a:solidFill>
                    <a:srgbClr val="7D7D7D">
                      <a:tint val="100000"/>
                      <a:shade val="100000"/>
                      <a:satMod val="110000"/>
                    </a:srgbClr>
                  </a:solidFill>
                  <a:prstDash val="solid"/>
                </a:ln>
                <a:solidFill>
                  <a:srgbClr val="004EC0"/>
                </a:solidFill>
                <a:latin typeface="+mn-lt"/>
              </a:rPr>
              <a:t>D.Lgs.</a:t>
            </a:r>
            <a:r>
              <a:rPr lang="it-IT" sz="2000" b="1" dirty="0" smtClean="0">
                <a:ln w="10541" cmpd="sng">
                  <a:solidFill>
                    <a:srgbClr val="7D7D7D">
                      <a:tint val="100000"/>
                      <a:shade val="100000"/>
                      <a:satMod val="110000"/>
                    </a:srgbClr>
                  </a:solidFill>
                  <a:prstDash val="solid"/>
                </a:ln>
                <a:solidFill>
                  <a:srgbClr val="004EC0"/>
                </a:solidFill>
                <a:latin typeface="+mn-lt"/>
              </a:rPr>
              <a:t> n. 1 del 2 gennaio 2018 </a:t>
            </a:r>
            <a:r>
              <a:rPr lang="it-IT" sz="2000" b="1" dirty="0">
                <a:ln w="10541" cmpd="sng">
                  <a:solidFill>
                    <a:srgbClr val="7D7D7D">
                      <a:tint val="100000"/>
                      <a:shade val="100000"/>
                      <a:satMod val="110000"/>
                    </a:srgbClr>
                  </a:solidFill>
                  <a:prstDash val="solid"/>
                </a:ln>
                <a:solidFill>
                  <a:srgbClr val="004EC0"/>
                </a:solidFill>
              </a:rPr>
              <a:t> ‘Codice della protezione’  </a:t>
            </a:r>
            <a:endParaRPr lang="it-IT" sz="2000" b="1" dirty="0" smtClean="0">
              <a:ln w="10541" cmpd="sng">
                <a:solidFill>
                  <a:srgbClr val="7D7D7D">
                    <a:tint val="100000"/>
                    <a:shade val="100000"/>
                    <a:satMod val="110000"/>
                  </a:srgbClr>
                </a:solidFill>
                <a:prstDash val="solid"/>
              </a:ln>
              <a:solidFill>
                <a:srgbClr val="004EC0"/>
              </a:solidFill>
              <a:latin typeface="+mn-lt"/>
            </a:endParaRPr>
          </a:p>
          <a:p>
            <a:pPr marL="342900" indent="-342900">
              <a:buFont typeface="Arial" charset="0"/>
              <a:buChar char="•"/>
            </a:pPr>
            <a:r>
              <a:rPr lang="it-IT" sz="2000" b="1" dirty="0" smtClean="0">
                <a:ln w="10541" cmpd="sng">
                  <a:solidFill>
                    <a:srgbClr val="7D7D7D">
                      <a:tint val="100000"/>
                      <a:shade val="100000"/>
                      <a:satMod val="110000"/>
                    </a:srgbClr>
                  </a:solidFill>
                  <a:prstDash val="solid"/>
                </a:ln>
                <a:solidFill>
                  <a:srgbClr val="FF0000"/>
                </a:solidFill>
                <a:latin typeface="+mn-lt"/>
              </a:rPr>
              <a:t>(la prima legge scritta e condivisa con tutti gli attori) </a:t>
            </a:r>
          </a:p>
        </p:txBody>
      </p:sp>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13" name="Segnaposto numero diapositiva 12"/>
          <p:cNvSpPr>
            <a:spLocks noGrp="1"/>
          </p:cNvSpPr>
          <p:nvPr>
            <p:ph type="sldNum" sz="quarter" idx="12"/>
          </p:nvPr>
        </p:nvSpPr>
        <p:spPr/>
        <p:txBody>
          <a:bodyPr/>
          <a:lstStyle/>
          <a:p>
            <a:pPr>
              <a:defRPr/>
            </a:pPr>
            <a:fld id="{3DFC100E-E653-2449-AED7-68BAFA1300C3}" type="slidenum">
              <a:rPr lang="it-IT" altLang="it-IT" smtClean="0">
                <a:latin typeface="+mn-lt"/>
              </a:rPr>
              <a:pPr>
                <a:defRPr/>
              </a:pPr>
              <a:t>5</a:t>
            </a:fld>
            <a:endParaRPr lang="it-IT" altLang="it-IT" dirty="0">
              <a:latin typeface="+mn-lt"/>
            </a:endParaRPr>
          </a:p>
        </p:txBody>
      </p:sp>
    </p:spTree>
    <p:extLst>
      <p:ext uri="{BB962C8B-B14F-4D97-AF65-F5344CB8AC3E}">
        <p14:creationId xmlns:p14="http://schemas.microsoft.com/office/powerpoint/2010/main" val="3481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50</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144655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p:txBody>
      </p:sp>
      <p:sp>
        <p:nvSpPr>
          <p:cNvPr id="10" name="Rettangolo 9"/>
          <p:cNvSpPr/>
          <p:nvPr/>
        </p:nvSpPr>
        <p:spPr>
          <a:xfrm>
            <a:off x="539749" y="3599414"/>
            <a:ext cx="7993063" cy="163121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it-IT" altLang="it-IT" sz="2000" dirty="0">
                <a:solidFill>
                  <a:schemeClr val="tx2"/>
                </a:solidFill>
              </a:rPr>
              <a:t>In questa sezione la legge </a:t>
            </a:r>
            <a:r>
              <a:rPr lang="it-IT" altLang="it-IT" sz="2000" dirty="0">
                <a:solidFill>
                  <a:srgbClr val="FF0000"/>
                </a:solidFill>
              </a:rPr>
              <a:t>integra quasi tutto il decreto </a:t>
            </a:r>
            <a:r>
              <a:rPr lang="it-IT" altLang="it-IT" sz="2000" dirty="0">
                <a:solidFill>
                  <a:schemeClr val="tx2"/>
                </a:solidFill>
              </a:rPr>
              <a:t>del Presidente della Repubblica  </a:t>
            </a:r>
            <a:r>
              <a:rPr lang="it-IT" altLang="it-IT" sz="2000" dirty="0">
                <a:solidFill>
                  <a:srgbClr val="FF0000"/>
                </a:solidFill>
              </a:rPr>
              <a:t>n°194 del 2001 </a:t>
            </a:r>
            <a:r>
              <a:rPr lang="it-IT" altLang="it-IT" sz="2000" dirty="0">
                <a:solidFill>
                  <a:schemeClr val="tx2"/>
                </a:solidFill>
              </a:rPr>
              <a:t>e le successive  direttive  di aggiornamento a conferma </a:t>
            </a:r>
            <a:r>
              <a:rPr lang="it-IT" altLang="it-IT" sz="2000" u="sng" dirty="0">
                <a:solidFill>
                  <a:schemeClr val="tx2"/>
                </a:solidFill>
              </a:rPr>
              <a:t>che questa norma , unica in tutto il mondo </a:t>
            </a:r>
            <a:r>
              <a:rPr lang="it-IT" altLang="it-IT" sz="2000" dirty="0">
                <a:solidFill>
                  <a:schemeClr val="tx2"/>
                </a:solidFill>
              </a:rPr>
              <a:t>,  è oggi quanto di più utile per la crescita del volontariato organizzato in tutte le sue sfaccettature e nei suoi mille colori che lo contraddistinguono dal resto del mondo.</a:t>
            </a:r>
          </a:p>
        </p:txBody>
      </p:sp>
    </p:spTree>
    <p:extLst>
      <p:ext uri="{BB962C8B-B14F-4D97-AF65-F5344CB8AC3E}">
        <p14:creationId xmlns:p14="http://schemas.microsoft.com/office/powerpoint/2010/main" val="16932463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51</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144655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p:txBody>
      </p:sp>
      <p:sp>
        <p:nvSpPr>
          <p:cNvPr id="10" name="Rettangolo 9"/>
          <p:cNvSpPr/>
          <p:nvPr/>
        </p:nvSpPr>
        <p:spPr>
          <a:xfrm>
            <a:off x="546913" y="3658701"/>
            <a:ext cx="7993063" cy="77777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33  </a:t>
            </a:r>
            <a:r>
              <a:rPr lang="it-IT" altLang="it-IT" sz="2000" dirty="0" smtClean="0">
                <a:solidFill>
                  <a:schemeClr val="tx2"/>
                </a:solidFill>
              </a:rPr>
              <a:t>Disciplina </a:t>
            </a:r>
            <a:r>
              <a:rPr lang="it-IT" altLang="it-IT" sz="2000" dirty="0">
                <a:solidFill>
                  <a:schemeClr val="tx2"/>
                </a:solidFill>
              </a:rPr>
              <a:t>delle organizzazioni di volontariato e delle reti associative operanti nel settore della </a:t>
            </a:r>
            <a:r>
              <a:rPr lang="it-IT" altLang="it-IT" sz="2000" dirty="0" smtClean="0">
                <a:solidFill>
                  <a:schemeClr val="tx2"/>
                </a:solidFill>
              </a:rPr>
              <a:t>Protezione Civile </a:t>
            </a:r>
            <a:endParaRPr lang="it-IT" altLang="it-IT" sz="2000" dirty="0">
              <a:solidFill>
                <a:schemeClr val="tx2"/>
              </a:solidFill>
            </a:endParaRPr>
          </a:p>
        </p:txBody>
      </p:sp>
      <p:sp>
        <p:nvSpPr>
          <p:cNvPr id="11" name="Rettangolo 10"/>
          <p:cNvSpPr/>
          <p:nvPr/>
        </p:nvSpPr>
        <p:spPr>
          <a:xfrm>
            <a:off x="536104" y="4557184"/>
            <a:ext cx="7993063" cy="423834"/>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34  Elenco nazionale del volontariato di protezione civile</a:t>
            </a:r>
            <a:endParaRPr lang="it-IT" altLang="it-IT" sz="2000" dirty="0">
              <a:solidFill>
                <a:schemeClr val="tx2"/>
              </a:solidFill>
              <a:ea typeface="Calibri" charset="0"/>
              <a:cs typeface="Times New Roman" charset="0"/>
            </a:endParaRPr>
          </a:p>
        </p:txBody>
      </p:sp>
      <p:sp>
        <p:nvSpPr>
          <p:cNvPr id="12" name="Rettangolo 11"/>
          <p:cNvSpPr/>
          <p:nvPr/>
        </p:nvSpPr>
        <p:spPr>
          <a:xfrm>
            <a:off x="525739" y="5154651"/>
            <a:ext cx="7993063" cy="40011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r>
              <a:rPr lang="it-IT" altLang="it-IT" sz="2000" dirty="0">
                <a:solidFill>
                  <a:schemeClr val="tx2"/>
                </a:solidFill>
              </a:rPr>
              <a:t>Art. 35 Gruppi comunali di protezione civile</a:t>
            </a:r>
            <a:endParaRPr lang="it-IT" altLang="it-IT" sz="1800" dirty="0">
              <a:solidFill>
                <a:schemeClr val="tx2"/>
              </a:solidFill>
              <a:ea typeface="Calibri" charset="0"/>
              <a:cs typeface="Times New Roman" charset="0"/>
            </a:endParaRPr>
          </a:p>
        </p:txBody>
      </p:sp>
      <p:sp>
        <p:nvSpPr>
          <p:cNvPr id="13" name="Rettangolo 12"/>
          <p:cNvSpPr/>
          <p:nvPr/>
        </p:nvSpPr>
        <p:spPr>
          <a:xfrm>
            <a:off x="546913" y="5796172"/>
            <a:ext cx="7993063" cy="423834"/>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36 Altre forme di volontariato organizzato di protezione civile</a:t>
            </a:r>
            <a:endParaRPr lang="it-IT" altLang="it-IT" sz="1800" dirty="0">
              <a:solidFill>
                <a:schemeClr val="tx2"/>
              </a:solidFill>
              <a:ea typeface="Calibri" charset="0"/>
              <a:cs typeface="Times New Roman" charset="0"/>
            </a:endParaRPr>
          </a:p>
        </p:txBody>
      </p:sp>
    </p:spTree>
    <p:extLst>
      <p:ext uri="{BB962C8B-B14F-4D97-AF65-F5344CB8AC3E}">
        <p14:creationId xmlns:p14="http://schemas.microsoft.com/office/powerpoint/2010/main" val="27758197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52</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144655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p:txBody>
      </p:sp>
      <p:sp>
        <p:nvSpPr>
          <p:cNvPr id="10" name="Rettangolo 9"/>
          <p:cNvSpPr/>
          <p:nvPr/>
        </p:nvSpPr>
        <p:spPr>
          <a:xfrm>
            <a:off x="546913" y="3658701"/>
            <a:ext cx="7993063" cy="113172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37 Contributi finalizzati al </a:t>
            </a:r>
            <a:r>
              <a:rPr lang="it-IT" altLang="it-IT" sz="2000" dirty="0" smtClean="0">
                <a:solidFill>
                  <a:schemeClr val="tx2"/>
                </a:solidFill>
              </a:rPr>
              <a:t>potenziamento </a:t>
            </a:r>
            <a:r>
              <a:rPr lang="it-IT" altLang="it-IT" sz="2000" dirty="0">
                <a:solidFill>
                  <a:schemeClr val="tx2"/>
                </a:solidFill>
              </a:rPr>
              <a:t>della capacità operativa, al miglioramento della </a:t>
            </a:r>
            <a:r>
              <a:rPr lang="it-IT" altLang="it-IT" sz="2000" dirty="0" smtClean="0">
                <a:solidFill>
                  <a:schemeClr val="tx2"/>
                </a:solidFill>
              </a:rPr>
              <a:t>preparazione </a:t>
            </a:r>
            <a:r>
              <a:rPr lang="it-IT" altLang="it-IT" sz="2000" dirty="0">
                <a:solidFill>
                  <a:schemeClr val="tx2"/>
                </a:solidFill>
              </a:rPr>
              <a:t>tecnica, e allo sviluppo della resilienza delle comunità</a:t>
            </a:r>
            <a:endParaRPr lang="it-IT" altLang="it-IT" sz="1800" dirty="0">
              <a:solidFill>
                <a:schemeClr val="tx2"/>
              </a:solidFill>
              <a:ea typeface="Calibri" charset="0"/>
              <a:cs typeface="Times New Roman" charset="0"/>
            </a:endParaRPr>
          </a:p>
        </p:txBody>
      </p:sp>
      <p:sp>
        <p:nvSpPr>
          <p:cNvPr id="11" name="Rettangolo 10"/>
          <p:cNvSpPr/>
          <p:nvPr/>
        </p:nvSpPr>
        <p:spPr>
          <a:xfrm>
            <a:off x="539749" y="4795608"/>
            <a:ext cx="7993063" cy="77777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38 Partecipazione del volontariato organizzato alla pianificazione di protezione civile</a:t>
            </a:r>
            <a:endParaRPr lang="it-IT" altLang="it-IT" sz="1800" dirty="0">
              <a:solidFill>
                <a:schemeClr val="tx2"/>
              </a:solidFill>
              <a:ea typeface="Calibri" charset="0"/>
              <a:cs typeface="Times New Roman" charset="0"/>
            </a:endParaRPr>
          </a:p>
        </p:txBody>
      </p:sp>
      <p:sp>
        <p:nvSpPr>
          <p:cNvPr id="12" name="Rettangolo 11"/>
          <p:cNvSpPr/>
          <p:nvPr/>
        </p:nvSpPr>
        <p:spPr>
          <a:xfrm>
            <a:off x="531012" y="5564861"/>
            <a:ext cx="7993063" cy="77777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39 Strumenti per consentire l’effettiva partecipazione dei volontari alle attività di protezione civile</a:t>
            </a:r>
            <a:endParaRPr lang="it-IT" altLang="it-IT" sz="1800" dirty="0">
              <a:solidFill>
                <a:schemeClr val="tx2"/>
              </a:solidFill>
              <a:ea typeface="Calibri" charset="0"/>
              <a:cs typeface="Times New Roman" charset="0"/>
            </a:endParaRPr>
          </a:p>
        </p:txBody>
      </p:sp>
    </p:spTree>
    <p:extLst>
      <p:ext uri="{BB962C8B-B14F-4D97-AF65-F5344CB8AC3E}">
        <p14:creationId xmlns:p14="http://schemas.microsoft.com/office/powerpoint/2010/main" val="11868373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53</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33 disciplina delle </a:t>
            </a:r>
            <a:r>
              <a:rPr lang="it-IT" sz="2000" b="1" dirty="0" err="1" smtClean="0">
                <a:ln w="10541" cmpd="sng">
                  <a:solidFill>
                    <a:srgbClr val="7D7D7D">
                      <a:tint val="100000"/>
                      <a:shade val="100000"/>
                      <a:satMod val="110000"/>
                    </a:srgbClr>
                  </a:solidFill>
                  <a:prstDash val="solid"/>
                </a:ln>
                <a:solidFill>
                  <a:srgbClr val="FF0000"/>
                </a:solidFill>
              </a:rPr>
              <a:t>OdV</a:t>
            </a:r>
            <a:r>
              <a:rPr lang="it-IT" sz="2000" b="1" dirty="0" smtClean="0">
                <a:ln w="10541" cmpd="sng">
                  <a:solidFill>
                    <a:srgbClr val="7D7D7D">
                      <a:tint val="100000"/>
                      <a:shade val="100000"/>
                      <a:satMod val="110000"/>
                    </a:srgbClr>
                  </a:solidFill>
                  <a:prstDash val="solid"/>
                </a:ln>
                <a:solidFill>
                  <a:srgbClr val="FF0000"/>
                </a:solidFill>
              </a:rPr>
              <a:t> e dette reti associative</a:t>
            </a:r>
          </a:p>
        </p:txBody>
      </p:sp>
      <p:sp>
        <p:nvSpPr>
          <p:cNvPr id="13" name="Rettangolo 12"/>
          <p:cNvSpPr/>
          <p:nvPr/>
        </p:nvSpPr>
        <p:spPr>
          <a:xfrm>
            <a:off x="575468" y="4097654"/>
            <a:ext cx="7993063" cy="186204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33 Per operare nel settore della protezione civile, al fine di salvaguardarne la specificità, le organizzazioni di volontariato , le reti associative e gli altri enti del Terzo settore iscritti nel Registro unico (art. 46 T.U.) hanno l’obbligo di iscrizione nell’Elenco nazionale del volontariato di protezione civile</a:t>
            </a:r>
            <a:endParaRPr lang="it-IT" altLang="it-IT" sz="1800" dirty="0">
              <a:solidFill>
                <a:schemeClr val="tx2"/>
              </a:solidFill>
              <a:ea typeface="Calibri" charset="0"/>
              <a:cs typeface="Times New Roman" charset="0"/>
            </a:endParaRPr>
          </a:p>
        </p:txBody>
      </p:sp>
    </p:spTree>
    <p:extLst>
      <p:ext uri="{BB962C8B-B14F-4D97-AF65-F5344CB8AC3E}">
        <p14:creationId xmlns:p14="http://schemas.microsoft.com/office/powerpoint/2010/main" val="148544276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54</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34 Elenco Nazionale del Volontariato di Protezione Civile</a:t>
            </a:r>
          </a:p>
        </p:txBody>
      </p:sp>
      <p:sp>
        <p:nvSpPr>
          <p:cNvPr id="13" name="Rettangolo 12"/>
          <p:cNvSpPr/>
          <p:nvPr/>
        </p:nvSpPr>
        <p:spPr>
          <a:xfrm>
            <a:off x="575468" y="4097654"/>
            <a:ext cx="7993063" cy="253454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34 </a:t>
            </a:r>
          </a:p>
          <a:p>
            <a:pPr marL="457200" indent="-457200">
              <a:lnSpc>
                <a:spcPct val="115000"/>
              </a:lnSpc>
              <a:buFont typeface="+mj-lt"/>
              <a:buAutoNum type="arabicPeriod"/>
            </a:pPr>
            <a:r>
              <a:rPr lang="it-IT" altLang="it-IT" sz="2000" dirty="0" smtClean="0">
                <a:solidFill>
                  <a:schemeClr val="tx2"/>
                </a:solidFill>
              </a:rPr>
              <a:t>L’Elenco nazionale costituisce lo strumento operativo che assicura la partecipazione del Volontariato Organizzato</a:t>
            </a:r>
          </a:p>
          <a:p>
            <a:pPr marL="457200" indent="-457200">
              <a:lnSpc>
                <a:spcPct val="115000"/>
              </a:lnSpc>
              <a:buFont typeface="+mj-lt"/>
              <a:buAutoNum type="arabicPeriod"/>
            </a:pPr>
            <a:r>
              <a:rPr lang="it-IT" altLang="it-IT" sz="2000" dirty="0" smtClean="0">
                <a:solidFill>
                  <a:schemeClr val="tx2"/>
                </a:solidFill>
              </a:rPr>
              <a:t>I soggetti che intendono operare nel sistema di protezione civile devono essere iscritti nell’Elenco nazionale</a:t>
            </a:r>
          </a:p>
          <a:p>
            <a:pPr marL="457200" indent="-457200">
              <a:lnSpc>
                <a:spcPct val="115000"/>
              </a:lnSpc>
              <a:buFont typeface="+mj-lt"/>
              <a:buAutoNum type="alphaLcPeriod"/>
            </a:pPr>
            <a:endParaRPr lang="it-IT" altLang="it-IT" sz="2000" dirty="0" smtClean="0">
              <a:solidFill>
                <a:schemeClr val="tx2"/>
              </a:solidFill>
            </a:endParaRPr>
          </a:p>
          <a:p>
            <a:pPr marL="457200" indent="-457200">
              <a:lnSpc>
                <a:spcPct val="115000"/>
              </a:lnSpc>
              <a:buFont typeface="+mj-lt"/>
              <a:buAutoNum type="alphaLcPeriod"/>
            </a:pPr>
            <a:endParaRPr lang="it-IT" altLang="it-IT" sz="1800" dirty="0">
              <a:solidFill>
                <a:schemeClr val="tx2"/>
              </a:solidFill>
              <a:ea typeface="Calibri" charset="0"/>
              <a:cs typeface="Times New Roman" charset="0"/>
            </a:endParaRPr>
          </a:p>
        </p:txBody>
      </p:sp>
    </p:spTree>
    <p:extLst>
      <p:ext uri="{BB962C8B-B14F-4D97-AF65-F5344CB8AC3E}">
        <p14:creationId xmlns:p14="http://schemas.microsoft.com/office/powerpoint/2010/main" val="116301035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55</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3225" y="1806520"/>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34 Elenco Nazionale del Volontariato di Protezione Civile</a:t>
            </a:r>
          </a:p>
        </p:txBody>
      </p:sp>
      <p:sp>
        <p:nvSpPr>
          <p:cNvPr id="13" name="Rettangolo 12"/>
          <p:cNvSpPr/>
          <p:nvPr/>
        </p:nvSpPr>
        <p:spPr>
          <a:xfrm>
            <a:off x="575468" y="3650429"/>
            <a:ext cx="7993063" cy="2569934"/>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34 </a:t>
            </a:r>
          </a:p>
          <a:p>
            <a:pPr marL="457200" indent="-457200">
              <a:lnSpc>
                <a:spcPct val="115000"/>
              </a:lnSpc>
              <a:buAutoNum type="arabicPeriod" startAt="3"/>
            </a:pPr>
            <a:r>
              <a:rPr lang="it-IT" altLang="it-IT" sz="2000" dirty="0" smtClean="0">
                <a:solidFill>
                  <a:schemeClr val="tx2"/>
                </a:solidFill>
              </a:rPr>
              <a:t>L’Elenco nazionale del volontariato è composto dall’insieme:</a:t>
            </a:r>
          </a:p>
          <a:p>
            <a:pPr>
              <a:lnSpc>
                <a:spcPct val="115000"/>
              </a:lnSpc>
            </a:pPr>
            <a:endParaRPr lang="it-IT" altLang="it-IT" sz="2000" dirty="0" smtClean="0">
              <a:solidFill>
                <a:schemeClr val="tx2"/>
              </a:solidFill>
            </a:endParaRPr>
          </a:p>
          <a:p>
            <a:pPr marL="457200" indent="-457200">
              <a:lnSpc>
                <a:spcPct val="115000"/>
              </a:lnSpc>
              <a:buFont typeface="+mj-lt"/>
              <a:buAutoNum type="alphaLcPeriod"/>
            </a:pPr>
            <a:r>
              <a:rPr lang="it-IT" altLang="it-IT" sz="2000" dirty="0" smtClean="0">
                <a:solidFill>
                  <a:schemeClr val="tx2"/>
                </a:solidFill>
              </a:rPr>
              <a:t>degli elenchi territoriali del volontariato di protezione civile, istituiti presso le Regioni e le Province autonome di Trento e Bolzano;</a:t>
            </a:r>
          </a:p>
          <a:p>
            <a:pPr marL="457200" indent="-457200">
              <a:lnSpc>
                <a:spcPct val="115000"/>
              </a:lnSpc>
              <a:buFont typeface="+mj-lt"/>
              <a:buAutoNum type="alphaLcPeriod"/>
            </a:pPr>
            <a:r>
              <a:rPr lang="it-IT" altLang="it-IT" sz="2000" dirty="0" smtClean="0">
                <a:solidFill>
                  <a:schemeClr val="tx2"/>
                </a:solidFill>
              </a:rPr>
              <a:t>dall’elenco centrale del volontariato di protezione civile, istituito presso il Dipartimento della protezione civile</a:t>
            </a:r>
          </a:p>
        </p:txBody>
      </p:sp>
    </p:spTree>
    <p:extLst>
      <p:ext uri="{BB962C8B-B14F-4D97-AF65-F5344CB8AC3E}">
        <p14:creationId xmlns:p14="http://schemas.microsoft.com/office/powerpoint/2010/main" val="66416964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56</a:t>
            </a:fld>
            <a:endParaRPr lang="it-IT" altLang="it-IT" dirty="0">
              <a:latin typeface="+mn-lt"/>
            </a:endParaRPr>
          </a:p>
        </p:txBody>
      </p:sp>
      <p:sp>
        <p:nvSpPr>
          <p:cNvPr id="8" name="Rettangolo 7"/>
          <p:cNvSpPr/>
          <p:nvPr/>
        </p:nvSpPr>
        <p:spPr>
          <a:xfrm>
            <a:off x="543692" y="953167"/>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39925" y="1738866"/>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34 Elenco Nazionale del Volontariato di Protezione Civile</a:t>
            </a:r>
          </a:p>
        </p:txBody>
      </p:sp>
      <p:sp>
        <p:nvSpPr>
          <p:cNvPr id="13" name="Rettangolo 12"/>
          <p:cNvSpPr/>
          <p:nvPr/>
        </p:nvSpPr>
        <p:spPr>
          <a:xfrm>
            <a:off x="575468" y="3493192"/>
            <a:ext cx="7993063" cy="292387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34</a:t>
            </a:r>
          </a:p>
          <a:p>
            <a:pPr marL="457200" indent="-457200">
              <a:lnSpc>
                <a:spcPct val="115000"/>
              </a:lnSpc>
              <a:buAutoNum type="arabicPeriod" startAt="4"/>
            </a:pPr>
            <a:r>
              <a:rPr lang="it-IT" altLang="it-IT" sz="2000" dirty="0" smtClean="0">
                <a:solidFill>
                  <a:schemeClr val="tx2"/>
                </a:solidFill>
              </a:rPr>
              <a:t>Direttiva che disciplina l’iscrizione all’Elenco nazionale </a:t>
            </a:r>
            <a:r>
              <a:rPr lang="it-IT" altLang="it-IT" sz="2000" dirty="0" smtClean="0">
                <a:solidFill>
                  <a:srgbClr val="FF0000"/>
                </a:solidFill>
              </a:rPr>
              <a:t>(in corso di definizione)</a:t>
            </a:r>
            <a:r>
              <a:rPr lang="it-IT" altLang="it-IT" sz="2000" dirty="0" smtClean="0">
                <a:solidFill>
                  <a:schemeClr val="tx2"/>
                </a:solidFill>
              </a:rPr>
              <a:t>, fatto salvo per le Province autonome di </a:t>
            </a:r>
            <a:r>
              <a:rPr lang="it-IT" altLang="it-IT" sz="2000" dirty="0">
                <a:solidFill>
                  <a:schemeClr val="tx2"/>
                </a:solidFill>
              </a:rPr>
              <a:t>T</a:t>
            </a:r>
            <a:r>
              <a:rPr lang="it-IT" altLang="it-IT" sz="2000" dirty="0" smtClean="0">
                <a:solidFill>
                  <a:schemeClr val="tx2"/>
                </a:solidFill>
              </a:rPr>
              <a:t>rento e Bolzano</a:t>
            </a:r>
          </a:p>
          <a:p>
            <a:pPr marL="457200" indent="-457200">
              <a:lnSpc>
                <a:spcPct val="115000"/>
              </a:lnSpc>
              <a:buAutoNum type="arabicPeriod" startAt="4"/>
            </a:pPr>
            <a:r>
              <a:rPr lang="it-IT" altLang="it-IT" sz="2000" dirty="0" smtClean="0">
                <a:solidFill>
                  <a:schemeClr val="tx2"/>
                </a:solidFill>
              </a:rPr>
              <a:t>Sino all’entrata in vigore della direttiva di cui sopra al comma  4, rimane in vigore l’art. 1 del DPR 194/2001, il paragrafo 1 della Direttiva  del Presidente del </a:t>
            </a:r>
            <a:r>
              <a:rPr lang="it-IT" altLang="it-IT" sz="2000" dirty="0" err="1" smtClean="0">
                <a:solidFill>
                  <a:schemeClr val="tx2"/>
                </a:solidFill>
              </a:rPr>
              <a:t>CdM</a:t>
            </a:r>
            <a:r>
              <a:rPr lang="it-IT" altLang="it-IT" sz="2000" dirty="0" smtClean="0">
                <a:solidFill>
                  <a:schemeClr val="tx2"/>
                </a:solidFill>
              </a:rPr>
              <a:t> del 9.11.2012</a:t>
            </a:r>
          </a:p>
          <a:p>
            <a:pPr marL="457200" indent="-457200">
              <a:lnSpc>
                <a:spcPct val="115000"/>
              </a:lnSpc>
              <a:buAutoNum type="arabicPeriod" startAt="4"/>
            </a:pPr>
            <a:r>
              <a:rPr lang="it-IT" altLang="it-IT" sz="2000" dirty="0" smtClean="0">
                <a:solidFill>
                  <a:schemeClr val="tx2"/>
                </a:solidFill>
              </a:rPr>
              <a:t>La Direttiva di cui al comma 4 disciplinerà anche l’uso di loghi ed emblemi</a:t>
            </a:r>
            <a:endParaRPr lang="it-IT" altLang="it-IT" sz="2000" dirty="0" smtClean="0">
              <a:solidFill>
                <a:srgbClr val="FF0000"/>
              </a:solidFill>
            </a:endParaRPr>
          </a:p>
        </p:txBody>
      </p:sp>
    </p:spTree>
    <p:extLst>
      <p:ext uri="{BB962C8B-B14F-4D97-AF65-F5344CB8AC3E}">
        <p14:creationId xmlns:p14="http://schemas.microsoft.com/office/powerpoint/2010/main" val="183277856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57</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35 Gruppi Comunali di Protezione Civile</a:t>
            </a:r>
          </a:p>
        </p:txBody>
      </p:sp>
      <p:sp>
        <p:nvSpPr>
          <p:cNvPr id="13" name="Rettangolo 12"/>
          <p:cNvSpPr/>
          <p:nvPr/>
        </p:nvSpPr>
        <p:spPr>
          <a:xfrm>
            <a:off x="575468" y="4097654"/>
            <a:ext cx="7993063" cy="2569934"/>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35</a:t>
            </a:r>
          </a:p>
          <a:p>
            <a:pPr marL="342900" indent="-342900">
              <a:lnSpc>
                <a:spcPct val="115000"/>
              </a:lnSpc>
              <a:buFont typeface="+mj-lt"/>
              <a:buAutoNum type="arabicPeriod"/>
            </a:pPr>
            <a:r>
              <a:rPr lang="it-IT" altLang="it-IT" sz="2000" dirty="0" smtClean="0">
                <a:solidFill>
                  <a:schemeClr val="tx2"/>
                </a:solidFill>
                <a:ea typeface="Calibri" charset="0"/>
                <a:cs typeface="Times New Roman" charset="0"/>
              </a:rPr>
              <a:t>I Comuni possono costituire un gruppo comunale di volontariato di protezione civile, quale ente del Terzo settore costituito in forma specifica, deliberata dal Consiglio comunale, </a:t>
            </a:r>
            <a:r>
              <a:rPr lang="it-IT" altLang="it-IT" sz="2000" dirty="0" smtClean="0">
                <a:solidFill>
                  <a:srgbClr val="FF0000"/>
                </a:solidFill>
                <a:ea typeface="Calibri" charset="0"/>
                <a:cs typeface="Times New Roman" charset="0"/>
              </a:rPr>
              <a:t>sulla base di uno schema-tipo approvato con apposita Direttiva</a:t>
            </a:r>
            <a:r>
              <a:rPr lang="it-IT" altLang="it-IT" sz="2000" dirty="0" smtClean="0">
                <a:solidFill>
                  <a:schemeClr val="tx2"/>
                </a:solidFill>
                <a:ea typeface="Calibri" charset="0"/>
                <a:cs typeface="Times New Roman" charset="0"/>
              </a:rPr>
              <a:t> ai sensi dell’art. 15, sentito il Ministero del Lavoro e acquisito il parere del Comitato nazionale che prevede in particolare:</a:t>
            </a:r>
            <a:endParaRPr lang="it-IT" altLang="it-IT" sz="1800" dirty="0">
              <a:solidFill>
                <a:schemeClr val="tx2"/>
              </a:solidFill>
              <a:ea typeface="Calibri" charset="0"/>
              <a:cs typeface="Times New Roman" charset="0"/>
            </a:endParaRPr>
          </a:p>
        </p:txBody>
      </p:sp>
    </p:spTree>
    <p:extLst>
      <p:ext uri="{BB962C8B-B14F-4D97-AF65-F5344CB8AC3E}">
        <p14:creationId xmlns:p14="http://schemas.microsoft.com/office/powerpoint/2010/main" val="192922692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58</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39750" y="1835743"/>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35 Gruppi Comunali di Protezione Civile</a:t>
            </a:r>
          </a:p>
        </p:txBody>
      </p:sp>
      <p:sp>
        <p:nvSpPr>
          <p:cNvPr id="13" name="Rettangolo 12"/>
          <p:cNvSpPr/>
          <p:nvPr/>
        </p:nvSpPr>
        <p:spPr>
          <a:xfrm>
            <a:off x="539750" y="3608583"/>
            <a:ext cx="7993063" cy="2569934"/>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35</a:t>
            </a:r>
            <a:endParaRPr lang="it-IT" altLang="it-IT" sz="1800" dirty="0">
              <a:solidFill>
                <a:schemeClr val="tx2"/>
              </a:solidFill>
              <a:ea typeface="Calibri" charset="0"/>
              <a:cs typeface="Times New Roman" charset="0"/>
            </a:endParaRPr>
          </a:p>
          <a:p>
            <a:pPr marL="457200" indent="-457200">
              <a:lnSpc>
                <a:spcPct val="115000"/>
              </a:lnSpc>
              <a:buFont typeface="+mj-lt"/>
              <a:buAutoNum type="alphaLcPeriod"/>
            </a:pPr>
            <a:r>
              <a:rPr lang="it-IT" altLang="it-IT" sz="2000" dirty="0" smtClean="0">
                <a:solidFill>
                  <a:schemeClr val="tx2"/>
                </a:solidFill>
                <a:ea typeface="Calibri" charset="0"/>
                <a:cs typeface="Times New Roman" charset="0"/>
              </a:rPr>
              <a:t>il Comune cura la gestione amministrativa del Gruppo Comunale e ne è responsabile</a:t>
            </a:r>
          </a:p>
          <a:p>
            <a:pPr marL="457200" indent="-457200">
              <a:lnSpc>
                <a:spcPct val="115000"/>
              </a:lnSpc>
              <a:buFont typeface="+mj-lt"/>
              <a:buAutoNum type="alphaLcPeriod"/>
            </a:pPr>
            <a:r>
              <a:rPr lang="it-IT" altLang="it-IT" sz="2000" dirty="0" smtClean="0">
                <a:solidFill>
                  <a:schemeClr val="tx2"/>
                </a:solidFill>
                <a:ea typeface="Calibri" charset="0"/>
                <a:cs typeface="Times New Roman" charset="0"/>
              </a:rPr>
              <a:t>all’interno del Gruppo Comunale è individuato, </a:t>
            </a:r>
            <a:r>
              <a:rPr lang="it-IT" altLang="it-IT" sz="2000" dirty="0" smtClean="0">
                <a:solidFill>
                  <a:srgbClr val="FF0000"/>
                </a:solidFill>
                <a:ea typeface="Calibri" charset="0"/>
                <a:cs typeface="Times New Roman" charset="0"/>
              </a:rPr>
              <a:t>secondo i principi di democraticità,</a:t>
            </a:r>
            <a:r>
              <a:rPr lang="it-IT" altLang="it-IT" sz="2000" dirty="0" smtClean="0">
                <a:solidFill>
                  <a:schemeClr val="tx2"/>
                </a:solidFill>
                <a:ea typeface="Calibri" charset="0"/>
                <a:cs typeface="Times New Roman" charset="0"/>
              </a:rPr>
              <a:t> </a:t>
            </a:r>
            <a:r>
              <a:rPr lang="it-IT" altLang="it-IT" sz="2000" u="sng" dirty="0" smtClean="0">
                <a:solidFill>
                  <a:schemeClr val="tx2"/>
                </a:solidFill>
              </a:rPr>
              <a:t>un coordinatore operativo dei volontari</a:t>
            </a:r>
            <a:r>
              <a:rPr lang="it-IT" altLang="it-IT" sz="2000" dirty="0" smtClean="0">
                <a:solidFill>
                  <a:schemeClr val="tx2"/>
                </a:solidFill>
              </a:rPr>
              <a:t>, referente delle attività di questi ultimi, e sono altresì individuate la durata e le modalità di revoca del coordinatore</a:t>
            </a:r>
          </a:p>
        </p:txBody>
      </p:sp>
    </p:spTree>
    <p:extLst>
      <p:ext uri="{BB962C8B-B14F-4D97-AF65-F5344CB8AC3E}">
        <p14:creationId xmlns:p14="http://schemas.microsoft.com/office/powerpoint/2010/main" val="2566713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59</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39750" y="1835743"/>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35 Gruppi Comunali di Protezione Civile</a:t>
            </a:r>
          </a:p>
        </p:txBody>
      </p:sp>
      <p:sp>
        <p:nvSpPr>
          <p:cNvPr id="13" name="Rettangolo 12"/>
          <p:cNvSpPr/>
          <p:nvPr/>
        </p:nvSpPr>
        <p:spPr>
          <a:xfrm>
            <a:off x="539750" y="3608583"/>
            <a:ext cx="7993063" cy="221599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35</a:t>
            </a:r>
          </a:p>
          <a:p>
            <a:pPr marL="457200" indent="-457200">
              <a:lnSpc>
                <a:spcPct val="115000"/>
              </a:lnSpc>
              <a:buAutoNum type="arabicPeriod" startAt="2"/>
            </a:pPr>
            <a:r>
              <a:rPr lang="it-IT" altLang="it-IT" sz="2000" dirty="0" smtClean="0">
                <a:solidFill>
                  <a:schemeClr val="tx2"/>
                </a:solidFill>
                <a:ea typeface="Calibri" charset="0"/>
                <a:cs typeface="Times New Roman" charset="0"/>
              </a:rPr>
              <a:t>Al fine di essere integrati nel Servizio Nazionale, i Gruppi comunali si iscrivono  negli elenchi territoriali gestiti dalle regioni e dalle province autonome.</a:t>
            </a:r>
          </a:p>
          <a:p>
            <a:pPr marL="342900" indent="-342900">
              <a:lnSpc>
                <a:spcPct val="115000"/>
              </a:lnSpc>
              <a:buAutoNum type="arabicPeriod" startAt="2"/>
            </a:pPr>
            <a:r>
              <a:rPr lang="it-IT" altLang="it-IT" sz="2000" dirty="0" smtClean="0">
                <a:solidFill>
                  <a:schemeClr val="tx2"/>
                </a:solidFill>
                <a:ea typeface="Calibri" charset="0"/>
                <a:cs typeface="Times New Roman" charset="0"/>
              </a:rPr>
              <a:t>Possono, altres</a:t>
            </a:r>
            <a:r>
              <a:rPr lang="it-IT" altLang="it-IT" sz="2000" dirty="0">
                <a:solidFill>
                  <a:schemeClr val="tx2"/>
                </a:solidFill>
                <a:ea typeface="Calibri" charset="0"/>
                <a:cs typeface="Times New Roman" charset="0"/>
              </a:rPr>
              <a:t>ì</a:t>
            </a:r>
            <a:r>
              <a:rPr lang="it-IT" altLang="it-IT" sz="2000" dirty="0" smtClean="0">
                <a:solidFill>
                  <a:schemeClr val="tx2"/>
                </a:solidFill>
                <a:ea typeface="Calibri" charset="0"/>
                <a:cs typeface="Times New Roman" charset="0"/>
              </a:rPr>
              <a:t>, essere costituiti, i coerenza con quanto previsto dal presente articolo, </a:t>
            </a:r>
            <a:r>
              <a:rPr lang="it-IT" altLang="it-IT" sz="2000" dirty="0" smtClean="0">
                <a:solidFill>
                  <a:srgbClr val="FF0000"/>
                </a:solidFill>
                <a:ea typeface="Calibri" charset="0"/>
                <a:cs typeface="Times New Roman" charset="0"/>
              </a:rPr>
              <a:t>gruppi intercomunali o provinciali</a:t>
            </a:r>
            <a:endParaRPr lang="it-IT" altLang="it-IT" sz="1800" dirty="0">
              <a:solidFill>
                <a:srgbClr val="FF0000"/>
              </a:solidFill>
              <a:ea typeface="Calibri" charset="0"/>
              <a:cs typeface="Times New Roman" charset="0"/>
            </a:endParaRPr>
          </a:p>
        </p:txBody>
      </p:sp>
    </p:spTree>
    <p:extLst>
      <p:ext uri="{BB962C8B-B14F-4D97-AF65-F5344CB8AC3E}">
        <p14:creationId xmlns:p14="http://schemas.microsoft.com/office/powerpoint/2010/main" val="1561550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575556" y="2572013"/>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Legge 225/1992 </a:t>
            </a:r>
            <a:r>
              <a:rPr lang="it-IT" sz="2000" b="1" dirty="0" smtClean="0">
                <a:ln w="10541" cmpd="sng">
                  <a:solidFill>
                    <a:srgbClr val="7D7D7D">
                      <a:tint val="100000"/>
                      <a:shade val="100000"/>
                      <a:satMod val="110000"/>
                    </a:srgbClr>
                  </a:solidFill>
                  <a:prstDash val="solid"/>
                </a:ln>
                <a:solidFill>
                  <a:srgbClr val="FF0000"/>
                </a:solidFill>
              </a:rPr>
              <a:t>(sistema di protezione civile)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abrogata ed inserita nel </a:t>
            </a:r>
            <a:r>
              <a:rPr lang="it-IT" sz="1600" b="1" dirty="0" err="1" smtClean="0">
                <a:ln w="10541" cmpd="sng">
                  <a:solidFill>
                    <a:srgbClr val="7D7D7D">
                      <a:tint val="100000"/>
                      <a:shade val="100000"/>
                      <a:satMod val="110000"/>
                    </a:srgbClr>
                  </a:solidFill>
                  <a:prstDash val="solid"/>
                </a:ln>
                <a:solidFill>
                  <a:srgbClr val="FF0000"/>
                </a:solidFill>
              </a:rPr>
              <a:t>D.Lgs.</a:t>
            </a:r>
            <a:r>
              <a:rPr lang="it-IT" sz="1600" b="1" dirty="0" smtClean="0">
                <a:ln w="10541" cmpd="sng">
                  <a:solidFill>
                    <a:srgbClr val="7D7D7D">
                      <a:tint val="100000"/>
                      <a:shade val="100000"/>
                      <a:satMod val="110000"/>
                    </a:srgbClr>
                  </a:solidFill>
                  <a:prstDash val="solid"/>
                </a:ln>
                <a:solidFill>
                  <a:srgbClr val="FF0000"/>
                </a:solidFill>
              </a:rPr>
              <a:t> 1/2018</a:t>
            </a:r>
          </a:p>
        </p:txBody>
      </p:sp>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6</a:t>
            </a:fld>
            <a:endParaRPr lang="it-IT" altLang="it-IT" dirty="0">
              <a:latin typeface="+mn-lt"/>
            </a:endParaRPr>
          </a:p>
        </p:txBody>
      </p:sp>
      <p:sp>
        <p:nvSpPr>
          <p:cNvPr id="8" name="Rettangolo 7"/>
          <p:cNvSpPr/>
          <p:nvPr/>
        </p:nvSpPr>
        <p:spPr>
          <a:xfrm>
            <a:off x="575556" y="5101269"/>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DPR 194/2001 </a:t>
            </a:r>
            <a:r>
              <a:rPr lang="it-IT" sz="2000" b="1" dirty="0" smtClean="0">
                <a:ln w="10541" cmpd="sng">
                  <a:solidFill>
                    <a:srgbClr val="7D7D7D">
                      <a:tint val="100000"/>
                      <a:shade val="100000"/>
                      <a:satMod val="110000"/>
                    </a:srgbClr>
                  </a:solidFill>
                  <a:prstDash val="solid"/>
                </a:ln>
                <a:solidFill>
                  <a:srgbClr val="FF0000"/>
                </a:solidFill>
              </a:rPr>
              <a:t>(le garanzie)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abrogato ed inserita nel </a:t>
            </a:r>
            <a:r>
              <a:rPr lang="it-IT" sz="1600" b="1" dirty="0" err="1" smtClean="0">
                <a:ln w="10541" cmpd="sng">
                  <a:solidFill>
                    <a:srgbClr val="7D7D7D">
                      <a:tint val="100000"/>
                      <a:shade val="100000"/>
                      <a:satMod val="110000"/>
                    </a:srgbClr>
                  </a:solidFill>
                  <a:prstDash val="solid"/>
                </a:ln>
                <a:solidFill>
                  <a:srgbClr val="FF0000"/>
                </a:solidFill>
              </a:rPr>
              <a:t>D.Lgs.</a:t>
            </a:r>
            <a:r>
              <a:rPr lang="it-IT" sz="1600" b="1" dirty="0" smtClean="0">
                <a:ln w="10541" cmpd="sng">
                  <a:solidFill>
                    <a:srgbClr val="7D7D7D">
                      <a:tint val="100000"/>
                      <a:shade val="100000"/>
                      <a:satMod val="110000"/>
                    </a:srgbClr>
                  </a:solidFill>
                  <a:prstDash val="solid"/>
                </a:ln>
                <a:solidFill>
                  <a:srgbClr val="FF0000"/>
                </a:solidFill>
              </a:rPr>
              <a:t> 1/2018</a:t>
            </a:r>
          </a:p>
        </p:txBody>
      </p:sp>
      <p:sp>
        <p:nvSpPr>
          <p:cNvPr id="9" name="Rettangolo 8"/>
          <p:cNvSpPr/>
          <p:nvPr/>
        </p:nvSpPr>
        <p:spPr>
          <a:xfrm>
            <a:off x="575556" y="3765843"/>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112/1998 </a:t>
            </a:r>
            <a:r>
              <a:rPr lang="it-IT" sz="2000" b="1" dirty="0">
                <a:ln w="10541" cmpd="sng">
                  <a:solidFill>
                    <a:srgbClr val="7D7D7D">
                      <a:tint val="100000"/>
                      <a:shade val="100000"/>
                      <a:satMod val="110000"/>
                    </a:srgbClr>
                  </a:solidFill>
                  <a:prstDash val="solid"/>
                </a:ln>
                <a:solidFill>
                  <a:srgbClr val="FF0000"/>
                </a:solidFill>
              </a:rPr>
              <a:t>(</a:t>
            </a:r>
            <a:r>
              <a:rPr lang="it-IT" sz="2000" b="1" dirty="0" smtClean="0">
                <a:ln w="10541" cmpd="sng">
                  <a:solidFill>
                    <a:srgbClr val="7D7D7D">
                      <a:tint val="100000"/>
                      <a:shade val="100000"/>
                      <a:satMod val="110000"/>
                    </a:srgbClr>
                  </a:solidFill>
                  <a:prstDash val="solid"/>
                </a:ln>
                <a:solidFill>
                  <a:srgbClr val="FF0000"/>
                </a:solidFill>
              </a:rPr>
              <a:t>il decentramento e le deleghe)</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abrogati art. 107 comma 1 e 2 e art.108 ed inseriti nel </a:t>
            </a:r>
            <a:r>
              <a:rPr lang="it-IT" sz="1600" b="1" dirty="0" err="1">
                <a:ln w="10541" cmpd="sng">
                  <a:solidFill>
                    <a:srgbClr val="7D7D7D">
                      <a:tint val="100000"/>
                      <a:shade val="100000"/>
                      <a:satMod val="110000"/>
                    </a:srgbClr>
                  </a:solidFill>
                  <a:prstDash val="solid"/>
                </a:ln>
                <a:solidFill>
                  <a:srgbClr val="FF0000"/>
                </a:solidFill>
              </a:rPr>
              <a:t>D</a:t>
            </a:r>
            <a:r>
              <a:rPr lang="it-IT" sz="1600" b="1" dirty="0" err="1" smtClean="0">
                <a:ln w="10541" cmpd="sng">
                  <a:solidFill>
                    <a:srgbClr val="7D7D7D">
                      <a:tint val="100000"/>
                      <a:shade val="100000"/>
                      <a:satMod val="110000"/>
                    </a:srgbClr>
                  </a:solidFill>
                  <a:prstDash val="solid"/>
                </a:ln>
                <a:solidFill>
                  <a:srgbClr val="FF0000"/>
                </a:solidFill>
              </a:rPr>
              <a:t>.Lgs</a:t>
            </a:r>
            <a:r>
              <a:rPr lang="it-IT" sz="1600" b="1" dirty="0" smtClean="0">
                <a:ln w="10541" cmpd="sng">
                  <a:solidFill>
                    <a:srgbClr val="7D7D7D">
                      <a:tint val="100000"/>
                      <a:shade val="100000"/>
                      <a:satMod val="110000"/>
                    </a:srgbClr>
                  </a:solidFill>
                  <a:prstDash val="solid"/>
                </a:ln>
                <a:solidFill>
                  <a:srgbClr val="FF0000"/>
                </a:solidFill>
              </a:rPr>
              <a:t>, 1/2018</a:t>
            </a:r>
          </a:p>
        </p:txBody>
      </p:sp>
      <p:sp>
        <p:nvSpPr>
          <p:cNvPr id="11" name="Rettangolo 10"/>
          <p:cNvSpPr/>
          <p:nvPr/>
        </p:nvSpPr>
        <p:spPr>
          <a:xfrm>
            <a:off x="575556" y="1480534"/>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Legge 266/1991 </a:t>
            </a:r>
            <a:r>
              <a:rPr lang="it-IT" sz="2000" b="1" dirty="0" smtClean="0">
                <a:ln w="10541" cmpd="sng">
                  <a:solidFill>
                    <a:srgbClr val="7D7D7D">
                      <a:tint val="100000"/>
                      <a:shade val="100000"/>
                      <a:satMod val="110000"/>
                    </a:srgbClr>
                  </a:solidFill>
                  <a:prstDash val="solid"/>
                </a:ln>
                <a:solidFill>
                  <a:srgbClr val="FF0000"/>
                </a:solidFill>
              </a:rPr>
              <a:t>(legge quadro sul volontariato)</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abrogata e sostituita dal codice Unico del Terzo Settore </a:t>
            </a:r>
            <a:r>
              <a:rPr lang="it-IT" sz="1600" b="1" dirty="0" err="1" smtClean="0">
                <a:ln w="10541" cmpd="sng">
                  <a:solidFill>
                    <a:srgbClr val="7D7D7D">
                      <a:tint val="100000"/>
                      <a:shade val="100000"/>
                      <a:satMod val="110000"/>
                    </a:srgbClr>
                  </a:solidFill>
                  <a:prstDash val="solid"/>
                </a:ln>
                <a:solidFill>
                  <a:srgbClr val="FF0000"/>
                </a:solidFill>
              </a:rPr>
              <a:t>D.Lgs.</a:t>
            </a:r>
            <a:r>
              <a:rPr lang="it-IT" sz="1600" b="1" dirty="0" smtClean="0">
                <a:ln w="10541" cmpd="sng">
                  <a:solidFill>
                    <a:srgbClr val="7D7D7D">
                      <a:tint val="100000"/>
                      <a:shade val="100000"/>
                      <a:satMod val="110000"/>
                    </a:srgbClr>
                  </a:solidFill>
                  <a:prstDash val="solid"/>
                </a:ln>
                <a:solidFill>
                  <a:srgbClr val="FF0000"/>
                </a:solidFill>
              </a:rPr>
              <a:t> 117 del 3.7.2017</a:t>
            </a:r>
          </a:p>
        </p:txBody>
      </p:sp>
    </p:spTree>
    <p:extLst>
      <p:ext uri="{BB962C8B-B14F-4D97-AF65-F5344CB8AC3E}">
        <p14:creationId xmlns:p14="http://schemas.microsoft.com/office/powerpoint/2010/main" val="198053845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60</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46913" y="2145069"/>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36 altre forme di volontariato organizzato di protezione civile</a:t>
            </a:r>
          </a:p>
        </p:txBody>
      </p:sp>
      <p:sp>
        <p:nvSpPr>
          <p:cNvPr id="13" name="Rettangolo 12"/>
          <p:cNvSpPr/>
          <p:nvPr/>
        </p:nvSpPr>
        <p:spPr>
          <a:xfrm>
            <a:off x="575468" y="4097654"/>
            <a:ext cx="7993063" cy="221599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36</a:t>
            </a:r>
          </a:p>
          <a:p>
            <a:pPr marL="342900" indent="-342900">
              <a:lnSpc>
                <a:spcPct val="115000"/>
              </a:lnSpc>
              <a:buFont typeface="+mj-lt"/>
              <a:buAutoNum type="arabicPeriod"/>
            </a:pPr>
            <a:r>
              <a:rPr lang="it-IT" altLang="it-IT" sz="2000" dirty="0" smtClean="0">
                <a:solidFill>
                  <a:schemeClr val="tx2"/>
                </a:solidFill>
                <a:ea typeface="Calibri" charset="0"/>
                <a:cs typeface="Times New Roman" charset="0"/>
              </a:rPr>
              <a:t>Possono essere iscritti nell’Elenco nazionale altre forme di volontariato organizzato operanti nel settore della protezione civile, con sede sul territorio nazionale, anche in attuazione di accordi internazionali .....</a:t>
            </a:r>
          </a:p>
          <a:p>
            <a:pPr marL="342900" indent="-342900">
              <a:lnSpc>
                <a:spcPct val="115000"/>
              </a:lnSpc>
              <a:buFont typeface="+mj-lt"/>
              <a:buAutoNum type="arabicPeriod"/>
            </a:pPr>
            <a:r>
              <a:rPr lang="it-IT" altLang="it-IT" sz="2000" dirty="0" smtClean="0">
                <a:solidFill>
                  <a:schemeClr val="tx2"/>
                </a:solidFill>
                <a:ea typeface="Calibri" charset="0"/>
                <a:cs typeface="Times New Roman" charset="0"/>
              </a:rPr>
              <a:t>I soggetti di cui al comma 1 possono essere riconosciuti ETS costituiti in forma specifica</a:t>
            </a:r>
            <a:endParaRPr lang="it-IT" altLang="it-IT" sz="1800" dirty="0">
              <a:solidFill>
                <a:schemeClr val="tx2"/>
              </a:solidFill>
              <a:ea typeface="Calibri" charset="0"/>
              <a:cs typeface="Times New Roman" charset="0"/>
            </a:endParaRPr>
          </a:p>
        </p:txBody>
      </p:sp>
    </p:spTree>
    <p:extLst>
      <p:ext uri="{BB962C8B-B14F-4D97-AF65-F5344CB8AC3E}">
        <p14:creationId xmlns:p14="http://schemas.microsoft.com/office/powerpoint/2010/main" val="66166310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61</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720" y="1806520"/>
            <a:ext cx="7992888" cy="236988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37 contributi finalizzati al potenziamento della capacità operativa, al miglioramento della preparazione tecnica, e allo sviluppo della resilienza delle comunità</a:t>
            </a:r>
          </a:p>
        </p:txBody>
      </p:sp>
      <p:sp>
        <p:nvSpPr>
          <p:cNvPr id="13" name="Rettangolo 12"/>
          <p:cNvSpPr/>
          <p:nvPr/>
        </p:nvSpPr>
        <p:spPr>
          <a:xfrm>
            <a:off x="577455" y="4182399"/>
            <a:ext cx="7993063" cy="221599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37</a:t>
            </a:r>
          </a:p>
          <a:p>
            <a:pPr marL="342900" indent="-342900">
              <a:lnSpc>
                <a:spcPct val="115000"/>
              </a:lnSpc>
              <a:buFont typeface="+mj-lt"/>
              <a:buAutoNum type="arabicPeriod"/>
            </a:pPr>
            <a:r>
              <a:rPr lang="it-IT" altLang="it-IT" sz="2000" dirty="0" smtClean="0">
                <a:solidFill>
                  <a:schemeClr val="tx2"/>
                </a:solidFill>
                <a:ea typeface="Calibri" charset="0"/>
                <a:cs typeface="Times New Roman" charset="0"/>
              </a:rPr>
              <a:t>tipo di contributi erogabili:</a:t>
            </a:r>
          </a:p>
          <a:p>
            <a:pPr marL="342900" indent="-342900">
              <a:lnSpc>
                <a:spcPct val="115000"/>
              </a:lnSpc>
              <a:buFont typeface="+mj-lt"/>
              <a:buAutoNum type="alphaLcPeriod"/>
            </a:pPr>
            <a:r>
              <a:rPr lang="it-IT" altLang="it-IT" sz="2000" dirty="0" smtClean="0">
                <a:solidFill>
                  <a:schemeClr val="tx2"/>
                </a:solidFill>
                <a:ea typeface="Calibri" charset="0"/>
                <a:cs typeface="Times New Roman" charset="0"/>
              </a:rPr>
              <a:t>potenziamento capacità operativa</a:t>
            </a:r>
          </a:p>
          <a:p>
            <a:pPr marL="342900" indent="-342900">
              <a:lnSpc>
                <a:spcPct val="115000"/>
              </a:lnSpc>
              <a:buFont typeface="+mj-lt"/>
              <a:buAutoNum type="alphaLcPeriod"/>
            </a:pPr>
            <a:r>
              <a:rPr lang="it-IT" altLang="it-IT" sz="2000" dirty="0" smtClean="0">
                <a:solidFill>
                  <a:schemeClr val="tx2"/>
                </a:solidFill>
                <a:ea typeface="Calibri" charset="0"/>
                <a:cs typeface="Times New Roman" charset="0"/>
              </a:rPr>
              <a:t>miglioramento preparazione tecnica</a:t>
            </a:r>
          </a:p>
          <a:p>
            <a:pPr marL="342900" indent="-342900">
              <a:lnSpc>
                <a:spcPct val="115000"/>
              </a:lnSpc>
              <a:buFont typeface="+mj-lt"/>
              <a:buAutoNum type="alphaLcPeriod"/>
            </a:pPr>
            <a:r>
              <a:rPr lang="it-IT" altLang="it-IT" sz="2000" dirty="0" smtClean="0">
                <a:solidFill>
                  <a:schemeClr val="tx2"/>
                </a:solidFill>
                <a:ea typeface="Calibri" charset="0"/>
                <a:cs typeface="Times New Roman" charset="0"/>
              </a:rPr>
              <a:t>sviluppo della resilienza delle comunità </a:t>
            </a:r>
            <a:r>
              <a:rPr lang="it-IT" altLang="it-IT" sz="2000" dirty="0" smtClean="0">
                <a:solidFill>
                  <a:srgbClr val="FF0000"/>
                </a:solidFill>
                <a:ea typeface="Calibri" charset="0"/>
                <a:cs typeface="Times New Roman" charset="0"/>
              </a:rPr>
              <a:t>(diffusione e conoscenza della cultura di protezione civile) </a:t>
            </a:r>
            <a:r>
              <a:rPr lang="it-IT" altLang="it-IT" sz="2000" dirty="0" smtClean="0">
                <a:solidFill>
                  <a:schemeClr val="tx2"/>
                </a:solidFill>
                <a:ea typeface="Calibri" charset="0"/>
                <a:cs typeface="Times New Roman" charset="0"/>
              </a:rPr>
              <a:t>utile a ridurre i rischi per i cittadini</a:t>
            </a:r>
            <a:endParaRPr lang="it-IT" altLang="it-IT" sz="1800" dirty="0">
              <a:solidFill>
                <a:schemeClr val="tx2"/>
              </a:solidFill>
              <a:ea typeface="Calibri" charset="0"/>
              <a:cs typeface="Times New Roman" charset="0"/>
            </a:endParaRPr>
          </a:p>
        </p:txBody>
      </p:sp>
    </p:spTree>
    <p:extLst>
      <p:ext uri="{BB962C8B-B14F-4D97-AF65-F5344CB8AC3E}">
        <p14:creationId xmlns:p14="http://schemas.microsoft.com/office/powerpoint/2010/main" val="173196106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62</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720" y="1806520"/>
            <a:ext cx="7992888" cy="236988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37 contributi finalizzati al potenziamento della capacità operativa, al miglioramento della preparazione tecnica, e allo sviluppo della resilienza delle comunità</a:t>
            </a:r>
          </a:p>
        </p:txBody>
      </p:sp>
      <p:sp>
        <p:nvSpPr>
          <p:cNvPr id="13" name="Rettangolo 12"/>
          <p:cNvSpPr/>
          <p:nvPr/>
        </p:nvSpPr>
        <p:spPr>
          <a:xfrm>
            <a:off x="575468" y="4495094"/>
            <a:ext cx="7993063" cy="150810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37</a:t>
            </a:r>
          </a:p>
          <a:p>
            <a:pPr marL="457200" indent="-457200">
              <a:lnSpc>
                <a:spcPct val="115000"/>
              </a:lnSpc>
              <a:buAutoNum type="arabicPeriod" startAt="2"/>
            </a:pPr>
            <a:r>
              <a:rPr lang="it-IT" altLang="it-IT" sz="2000" dirty="0" smtClean="0">
                <a:solidFill>
                  <a:schemeClr val="tx2"/>
                </a:solidFill>
              </a:rPr>
              <a:t>le modalità di presentazione e valutazione dei progetti sono stabilite con criteri triennali definiti dal dipartimento della Protezione Civile d’intesa con la Conferenza Unificata, acquisito il parere del capo DPC</a:t>
            </a:r>
          </a:p>
        </p:txBody>
      </p:sp>
    </p:spTree>
    <p:extLst>
      <p:ext uri="{BB962C8B-B14F-4D97-AF65-F5344CB8AC3E}">
        <p14:creationId xmlns:p14="http://schemas.microsoft.com/office/powerpoint/2010/main" val="127437244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63</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720" y="1806520"/>
            <a:ext cx="7992888" cy="236988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37 contributi finalizzati al potenziamento della capacità operativa, al miglioramento della preparazione tecnica, e allo sviluppo della resilienza delle comunità</a:t>
            </a:r>
          </a:p>
        </p:txBody>
      </p:sp>
      <p:sp>
        <p:nvSpPr>
          <p:cNvPr id="13" name="Rettangolo 12"/>
          <p:cNvSpPr/>
          <p:nvPr/>
        </p:nvSpPr>
        <p:spPr>
          <a:xfrm>
            <a:off x="577455" y="4182399"/>
            <a:ext cx="7993063" cy="221599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37</a:t>
            </a:r>
          </a:p>
          <a:p>
            <a:pPr marL="457200" indent="-457200">
              <a:lnSpc>
                <a:spcPct val="115000"/>
              </a:lnSpc>
              <a:buAutoNum type="arabicPeriod" startAt="2"/>
            </a:pPr>
            <a:r>
              <a:rPr lang="it-IT" altLang="it-IT" sz="2000" dirty="0" smtClean="0">
                <a:solidFill>
                  <a:schemeClr val="tx2"/>
                </a:solidFill>
              </a:rPr>
              <a:t>in particolare rispetto al comma 2:</a:t>
            </a:r>
          </a:p>
          <a:p>
            <a:pPr marL="457200" indent="-457200">
              <a:lnSpc>
                <a:spcPct val="115000"/>
              </a:lnSpc>
              <a:buFont typeface="+mj-lt"/>
              <a:buAutoNum type="alphaLcPeriod"/>
            </a:pPr>
            <a:r>
              <a:rPr lang="it-IT" altLang="it-IT" sz="2000" dirty="0" smtClean="0">
                <a:solidFill>
                  <a:schemeClr val="tx2"/>
                </a:solidFill>
              </a:rPr>
              <a:t>agli obblighi ai quali sono soggetti i beneficiari dei contributi</a:t>
            </a:r>
          </a:p>
          <a:p>
            <a:pPr marL="457200" indent="-457200">
              <a:lnSpc>
                <a:spcPct val="115000"/>
              </a:lnSpc>
              <a:buFont typeface="+mj-lt"/>
              <a:buAutoNum type="alphaLcPeriod"/>
            </a:pPr>
            <a:r>
              <a:rPr lang="it-IT" altLang="it-IT" sz="2000" dirty="0" smtClean="0">
                <a:solidFill>
                  <a:schemeClr val="tx2"/>
                </a:solidFill>
              </a:rPr>
              <a:t>ai termini per la presentazione dei progetti ammessi</a:t>
            </a:r>
          </a:p>
          <a:p>
            <a:pPr marL="457200" indent="-457200">
              <a:lnSpc>
                <a:spcPct val="115000"/>
              </a:lnSpc>
              <a:buFont typeface="+mj-lt"/>
              <a:buAutoNum type="alphaLcPeriod"/>
            </a:pPr>
            <a:r>
              <a:rPr lang="it-IT" altLang="it-IT" sz="2000" dirty="0" smtClean="0">
                <a:solidFill>
                  <a:schemeClr val="tx2"/>
                </a:solidFill>
              </a:rPr>
              <a:t>allo svolgimento degli accertamenti necessari</a:t>
            </a:r>
          </a:p>
          <a:p>
            <a:pPr marL="457200" indent="-457200">
              <a:lnSpc>
                <a:spcPct val="115000"/>
              </a:lnSpc>
              <a:buFont typeface="+mj-lt"/>
              <a:buAutoNum type="alphaLcPeriod"/>
            </a:pPr>
            <a:r>
              <a:rPr lang="it-IT" altLang="it-IT" sz="2000" dirty="0" smtClean="0">
                <a:solidFill>
                  <a:schemeClr val="tx2"/>
                </a:solidFill>
              </a:rPr>
              <a:t>alle modalità di revoca del contributo</a:t>
            </a:r>
          </a:p>
        </p:txBody>
      </p:sp>
    </p:spTree>
    <p:extLst>
      <p:ext uri="{BB962C8B-B14F-4D97-AF65-F5344CB8AC3E}">
        <p14:creationId xmlns:p14="http://schemas.microsoft.com/office/powerpoint/2010/main" val="208258978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64</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545" y="1835743"/>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38 partecipazione del volontariato organizzato di protezione civile</a:t>
            </a:r>
          </a:p>
        </p:txBody>
      </p:sp>
      <p:sp>
        <p:nvSpPr>
          <p:cNvPr id="13" name="Rettangolo 12"/>
          <p:cNvSpPr/>
          <p:nvPr/>
        </p:nvSpPr>
        <p:spPr>
          <a:xfrm>
            <a:off x="557545" y="3674331"/>
            <a:ext cx="7993063" cy="2569934"/>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38</a:t>
            </a:r>
          </a:p>
          <a:p>
            <a:pPr marL="342900" indent="-342900">
              <a:lnSpc>
                <a:spcPct val="115000"/>
              </a:lnSpc>
              <a:buFont typeface="+mj-lt"/>
              <a:buAutoNum type="arabicPeriod"/>
            </a:pPr>
            <a:r>
              <a:rPr lang="it-IT" altLang="it-IT" sz="2000" dirty="0" smtClean="0">
                <a:solidFill>
                  <a:schemeClr val="tx2"/>
                </a:solidFill>
                <a:ea typeface="Calibri" charset="0"/>
                <a:cs typeface="Times New Roman" charset="0"/>
              </a:rPr>
              <a:t>il volontariato organizzato può chiedere copia degli studi delle ricerche elaborati da soggetti pubblici in materia di protezione civile, al fine di prendere parte alla predisposizione e attuazione dei piani di protezione civile</a:t>
            </a:r>
          </a:p>
          <a:p>
            <a:pPr marL="342900" indent="-342900">
              <a:lnSpc>
                <a:spcPct val="115000"/>
              </a:lnSpc>
              <a:buFont typeface="+mj-lt"/>
              <a:buAutoNum type="arabicPeriod"/>
            </a:pPr>
            <a:r>
              <a:rPr lang="it-IT" altLang="it-IT" sz="2000" dirty="0" smtClean="0">
                <a:solidFill>
                  <a:schemeClr val="tx2"/>
                </a:solidFill>
                <a:ea typeface="Calibri" charset="0"/>
                <a:cs typeface="Times New Roman" charset="0"/>
              </a:rPr>
              <a:t>d’intesa con le Regioni  e le province autonome, il DPC dispone iniziative per favorire la partecipazione del volontariato di cui al comma 1</a:t>
            </a:r>
            <a:endParaRPr lang="it-IT" altLang="it-IT" sz="1800" dirty="0">
              <a:solidFill>
                <a:schemeClr val="tx2"/>
              </a:solidFill>
              <a:ea typeface="Calibri" charset="0"/>
              <a:cs typeface="Times New Roman" charset="0"/>
            </a:endParaRPr>
          </a:p>
        </p:txBody>
      </p:sp>
    </p:spTree>
    <p:extLst>
      <p:ext uri="{BB962C8B-B14F-4D97-AF65-F5344CB8AC3E}">
        <p14:creationId xmlns:p14="http://schemas.microsoft.com/office/powerpoint/2010/main" val="213693760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65</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545" y="1835743"/>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38 partecipazione del volontariato organizzato di protezione civile</a:t>
            </a:r>
          </a:p>
        </p:txBody>
      </p:sp>
      <p:sp>
        <p:nvSpPr>
          <p:cNvPr id="13" name="Rettangolo 12"/>
          <p:cNvSpPr/>
          <p:nvPr/>
        </p:nvSpPr>
        <p:spPr>
          <a:xfrm>
            <a:off x="557545" y="3674331"/>
            <a:ext cx="7993063" cy="140192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38</a:t>
            </a:r>
            <a:endParaRPr lang="it-IT" altLang="it-IT" sz="1800" dirty="0">
              <a:solidFill>
                <a:schemeClr val="tx2"/>
              </a:solidFill>
              <a:ea typeface="Calibri" charset="0"/>
              <a:cs typeface="Times New Roman" charset="0"/>
            </a:endParaRPr>
          </a:p>
          <a:p>
            <a:pPr>
              <a:lnSpc>
                <a:spcPct val="115000"/>
              </a:lnSpc>
            </a:pPr>
            <a:r>
              <a:rPr lang="it-IT" altLang="it-IT" sz="1800" dirty="0" smtClean="0">
                <a:solidFill>
                  <a:schemeClr val="tx2"/>
                </a:solidFill>
                <a:ea typeface="Calibri" charset="0"/>
                <a:cs typeface="Times New Roman" charset="0"/>
              </a:rPr>
              <a:t>3.   per le attività di predisposizione e aggiornamento dei piani di protezione civile, </a:t>
            </a:r>
            <a:r>
              <a:rPr lang="it-IT" altLang="it-IT" sz="1800" dirty="0" smtClean="0">
                <a:solidFill>
                  <a:srgbClr val="FF0000"/>
                </a:solidFill>
                <a:ea typeface="Calibri" charset="0"/>
                <a:cs typeface="Times New Roman" charset="0"/>
              </a:rPr>
              <a:t>le autorità possono avvalersi del volontariato organizzato e se autorizzati applicare i benefici di legge di cui agli art. 39 e 40</a:t>
            </a:r>
            <a:endParaRPr lang="it-IT" altLang="it-IT" sz="2000" dirty="0" smtClean="0">
              <a:solidFill>
                <a:srgbClr val="FF0000"/>
              </a:solidFill>
            </a:endParaRPr>
          </a:p>
        </p:txBody>
      </p:sp>
    </p:spTree>
    <p:extLst>
      <p:ext uri="{BB962C8B-B14F-4D97-AF65-F5344CB8AC3E}">
        <p14:creationId xmlns:p14="http://schemas.microsoft.com/office/powerpoint/2010/main" val="79244381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66</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545" y="1842869"/>
            <a:ext cx="7992888" cy="206210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39 strumenti per garantire l’effettiva partecipazione dei volontari alle attività di protezione civile</a:t>
            </a:r>
          </a:p>
        </p:txBody>
      </p:sp>
      <p:sp>
        <p:nvSpPr>
          <p:cNvPr id="13" name="Rettangolo 12"/>
          <p:cNvSpPr/>
          <p:nvPr/>
        </p:nvSpPr>
        <p:spPr>
          <a:xfrm>
            <a:off x="557545" y="4106595"/>
            <a:ext cx="7993063" cy="186204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39</a:t>
            </a:r>
          </a:p>
          <a:p>
            <a:pPr marL="342900" indent="-342900">
              <a:lnSpc>
                <a:spcPct val="115000"/>
              </a:lnSpc>
              <a:buFont typeface="+mj-lt"/>
              <a:buAutoNum type="arabicPeriod"/>
            </a:pPr>
            <a:r>
              <a:rPr lang="it-IT" altLang="it-IT" sz="2000" dirty="0" smtClean="0">
                <a:solidFill>
                  <a:schemeClr val="tx2"/>
                </a:solidFill>
                <a:ea typeface="Calibri" charset="0"/>
                <a:cs typeface="Times New Roman" charset="0"/>
              </a:rPr>
              <a:t>per i volontari iscritti in organizzazioni aderenti all’Elenco nazionale, </a:t>
            </a:r>
            <a:r>
              <a:rPr lang="it-IT" altLang="it-IT" sz="2000" dirty="0" smtClean="0">
                <a:solidFill>
                  <a:srgbClr val="FF0000"/>
                </a:solidFill>
                <a:ea typeface="Calibri" charset="0"/>
                <a:cs typeface="Times New Roman" charset="0"/>
              </a:rPr>
              <a:t>vengono garantiti</a:t>
            </a:r>
            <a:r>
              <a:rPr lang="it-IT" altLang="it-IT" sz="2000" dirty="0" smtClean="0">
                <a:solidFill>
                  <a:schemeClr val="tx2"/>
                </a:solidFill>
                <a:ea typeface="Calibri" charset="0"/>
                <a:cs typeface="Times New Roman" charset="0"/>
              </a:rPr>
              <a:t>, mediante richiesta di un’autorità amministrativa di protezione civile e se autorizzati da DPC, Regioni o province autonome, relativamente al periodo di effettivo impiego:</a:t>
            </a:r>
            <a:endParaRPr lang="it-IT" altLang="it-IT" sz="1800" dirty="0">
              <a:solidFill>
                <a:schemeClr val="tx2"/>
              </a:solidFill>
              <a:ea typeface="Calibri" charset="0"/>
              <a:cs typeface="Times New Roman" charset="0"/>
            </a:endParaRPr>
          </a:p>
        </p:txBody>
      </p:sp>
    </p:spTree>
    <p:extLst>
      <p:ext uri="{BB962C8B-B14F-4D97-AF65-F5344CB8AC3E}">
        <p14:creationId xmlns:p14="http://schemas.microsoft.com/office/powerpoint/2010/main" val="31667685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67</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545" y="1842869"/>
            <a:ext cx="7992888" cy="206210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39 strumenti per garantire l’effettiva partecipazione dei volontari alle attività di protezione civile</a:t>
            </a:r>
          </a:p>
        </p:txBody>
      </p:sp>
      <p:sp>
        <p:nvSpPr>
          <p:cNvPr id="13" name="Rettangolo 12"/>
          <p:cNvSpPr/>
          <p:nvPr/>
        </p:nvSpPr>
        <p:spPr>
          <a:xfrm>
            <a:off x="557545" y="4106595"/>
            <a:ext cx="7993063" cy="150810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39</a:t>
            </a:r>
          </a:p>
          <a:p>
            <a:pPr marL="457200" indent="-457200">
              <a:lnSpc>
                <a:spcPct val="115000"/>
              </a:lnSpc>
              <a:buFont typeface="+mj-lt"/>
              <a:buAutoNum type="alphaLcPeriod"/>
            </a:pPr>
            <a:r>
              <a:rPr lang="it-IT" altLang="it-IT" sz="2000" dirty="0" smtClean="0">
                <a:solidFill>
                  <a:schemeClr val="tx2"/>
                </a:solidFill>
              </a:rPr>
              <a:t>il mantenimento del posto di lavoro</a:t>
            </a:r>
          </a:p>
          <a:p>
            <a:pPr marL="457200" indent="-457200">
              <a:lnSpc>
                <a:spcPct val="115000"/>
              </a:lnSpc>
              <a:buFont typeface="+mj-lt"/>
              <a:buAutoNum type="alphaLcPeriod"/>
            </a:pPr>
            <a:r>
              <a:rPr lang="it-IT" altLang="it-IT" sz="2000" dirty="0" smtClean="0">
                <a:solidFill>
                  <a:schemeClr val="tx2"/>
                </a:solidFill>
              </a:rPr>
              <a:t>il mantenimento del trattamento economico</a:t>
            </a:r>
          </a:p>
          <a:p>
            <a:pPr marL="457200" indent="-457200">
              <a:lnSpc>
                <a:spcPct val="115000"/>
              </a:lnSpc>
              <a:buFont typeface="+mj-lt"/>
              <a:buAutoNum type="alphaLcPeriod"/>
            </a:pPr>
            <a:r>
              <a:rPr lang="it-IT" altLang="it-IT" sz="2000" dirty="0" smtClean="0">
                <a:solidFill>
                  <a:schemeClr val="tx2"/>
                </a:solidFill>
              </a:rPr>
              <a:t>la copertura assicurativa previste dall’art. 18 del </a:t>
            </a:r>
            <a:r>
              <a:rPr lang="it-IT" altLang="it-IT" sz="2000" dirty="0" err="1" smtClean="0">
                <a:solidFill>
                  <a:schemeClr val="tx2"/>
                </a:solidFill>
              </a:rPr>
              <a:t>DLgs</a:t>
            </a:r>
            <a:r>
              <a:rPr lang="it-IT" altLang="it-IT" sz="2000" dirty="0" smtClean="0">
                <a:solidFill>
                  <a:schemeClr val="tx2"/>
                </a:solidFill>
              </a:rPr>
              <a:t> 117/2017 (TUTS)</a:t>
            </a:r>
            <a:endParaRPr lang="it-IT" altLang="it-IT" sz="2000" dirty="0">
              <a:solidFill>
                <a:schemeClr val="tx2"/>
              </a:solidFill>
            </a:endParaRPr>
          </a:p>
        </p:txBody>
      </p:sp>
    </p:spTree>
    <p:extLst>
      <p:ext uri="{BB962C8B-B14F-4D97-AF65-F5344CB8AC3E}">
        <p14:creationId xmlns:p14="http://schemas.microsoft.com/office/powerpoint/2010/main" val="127163050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68</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545" y="1842869"/>
            <a:ext cx="7992888" cy="206210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39 strumenti per garantire l’effettiva partecipazione dei volontari alle attività di protezione civile</a:t>
            </a:r>
          </a:p>
        </p:txBody>
      </p:sp>
      <p:sp>
        <p:nvSpPr>
          <p:cNvPr id="13" name="Rettangolo 12"/>
          <p:cNvSpPr/>
          <p:nvPr/>
        </p:nvSpPr>
        <p:spPr>
          <a:xfrm>
            <a:off x="557545" y="4106595"/>
            <a:ext cx="7993063" cy="2569934"/>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39</a:t>
            </a:r>
          </a:p>
          <a:p>
            <a:pPr marL="457200" indent="-457200">
              <a:lnSpc>
                <a:spcPct val="115000"/>
              </a:lnSpc>
              <a:buAutoNum type="arabicPeriod" startAt="2"/>
            </a:pPr>
            <a:r>
              <a:rPr lang="it-IT" altLang="it-IT" sz="2000" dirty="0" smtClean="0">
                <a:solidFill>
                  <a:schemeClr val="tx2"/>
                </a:solidFill>
              </a:rPr>
              <a:t>In occasione di situazioni di emergenza di rilievo i limiti massimi di utilizzo dei volontari posso essere elevati  60 giorno continuativi e 180 giorni nell’anno</a:t>
            </a:r>
          </a:p>
          <a:p>
            <a:pPr marL="457200" indent="-457200">
              <a:lnSpc>
                <a:spcPct val="115000"/>
              </a:lnSpc>
              <a:buAutoNum type="arabicPeriod" startAt="2"/>
            </a:pPr>
            <a:r>
              <a:rPr lang="it-IT" altLang="it-IT" sz="2000" dirty="0" smtClean="0">
                <a:solidFill>
                  <a:schemeClr val="tx2"/>
                </a:solidFill>
              </a:rPr>
              <a:t>ai volontari impegnati in attività di pianificazione, addestramento e formazione ...... si applicano i benefici di cui ai punti a) e b) per un periodo non superiore a 10 giorni continuativi e 30 giorni nell’anno</a:t>
            </a:r>
          </a:p>
        </p:txBody>
      </p:sp>
    </p:spTree>
    <p:extLst>
      <p:ext uri="{BB962C8B-B14F-4D97-AF65-F5344CB8AC3E}">
        <p14:creationId xmlns:p14="http://schemas.microsoft.com/office/powerpoint/2010/main" val="11923494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69</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39925" y="1741009"/>
            <a:ext cx="7992888" cy="206210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39 strumenti per garantire l’effettiva partecipazione dei volontari alle attività di protezione civile</a:t>
            </a:r>
          </a:p>
        </p:txBody>
      </p:sp>
      <p:sp>
        <p:nvSpPr>
          <p:cNvPr id="13" name="Rettangolo 12"/>
          <p:cNvSpPr/>
          <p:nvPr/>
        </p:nvSpPr>
        <p:spPr>
          <a:xfrm>
            <a:off x="557545" y="3797598"/>
            <a:ext cx="7993063" cy="262200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1800" dirty="0">
                <a:solidFill>
                  <a:schemeClr val="tx2"/>
                </a:solidFill>
              </a:rPr>
              <a:t>Art. </a:t>
            </a:r>
            <a:r>
              <a:rPr lang="it-IT" altLang="it-IT" sz="1800" dirty="0" smtClean="0">
                <a:solidFill>
                  <a:schemeClr val="tx2"/>
                </a:solidFill>
              </a:rPr>
              <a:t>39</a:t>
            </a:r>
            <a:endParaRPr lang="it-IT" altLang="it-IT" sz="1800" dirty="0">
              <a:solidFill>
                <a:schemeClr val="tx2"/>
              </a:solidFill>
            </a:endParaRPr>
          </a:p>
          <a:p>
            <a:pPr marL="457200" indent="-457200">
              <a:lnSpc>
                <a:spcPct val="115000"/>
              </a:lnSpc>
              <a:buAutoNum type="arabicPeriod" startAt="4"/>
            </a:pPr>
            <a:r>
              <a:rPr lang="it-IT" altLang="it-IT" sz="1800" dirty="0" smtClean="0">
                <a:solidFill>
                  <a:schemeClr val="tx2"/>
                </a:solidFill>
              </a:rPr>
              <a:t>Ai datori di lavoro che ne facciano richiesta, viene rimborsato, nei limiti delle risorse finanziarie dell’uopo disponibili, l’equivalente degli emolumenti versati al lavoratore impegnato come volontario </a:t>
            </a:r>
            <a:r>
              <a:rPr lang="it-IT" altLang="it-IT" sz="1800" dirty="0" smtClean="0">
                <a:solidFill>
                  <a:srgbClr val="FF0000"/>
                </a:solidFill>
              </a:rPr>
              <a:t>(rimborso diretto o credito di imposta)</a:t>
            </a:r>
            <a:endParaRPr lang="it-IT" altLang="it-IT" sz="1800" dirty="0">
              <a:solidFill>
                <a:schemeClr val="tx2"/>
              </a:solidFill>
            </a:endParaRPr>
          </a:p>
          <a:p>
            <a:pPr marL="457200" indent="-457200">
              <a:lnSpc>
                <a:spcPct val="115000"/>
              </a:lnSpc>
              <a:buAutoNum type="arabicPeriod" startAt="4"/>
            </a:pPr>
            <a:r>
              <a:rPr lang="it-IT" altLang="it-IT" sz="1800" dirty="0" smtClean="0">
                <a:solidFill>
                  <a:schemeClr val="tx2"/>
                </a:solidFill>
              </a:rPr>
              <a:t>Ai volontari lavoratori autonomi, è corrisposto il rimborso per il mancato guadagno giornaliero sulla base dell’ultima dichiarazione dei redditi </a:t>
            </a:r>
            <a:r>
              <a:rPr lang="it-IT" altLang="it-IT" sz="1800" dirty="0" smtClean="0">
                <a:solidFill>
                  <a:srgbClr val="FF0000"/>
                </a:solidFill>
              </a:rPr>
              <a:t>(anno precedente) </a:t>
            </a:r>
            <a:r>
              <a:rPr lang="it-IT" altLang="it-IT" sz="1800" dirty="0" smtClean="0">
                <a:solidFill>
                  <a:schemeClr val="tx2"/>
                </a:solidFill>
              </a:rPr>
              <a:t>nel limite di 103,3 € giornalieri</a:t>
            </a:r>
          </a:p>
        </p:txBody>
      </p:sp>
    </p:spTree>
    <p:extLst>
      <p:ext uri="{BB962C8B-B14F-4D97-AF65-F5344CB8AC3E}">
        <p14:creationId xmlns:p14="http://schemas.microsoft.com/office/powerpoint/2010/main" val="1966707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527342" y="1340768"/>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Legge 996 del 1970</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il concetto di protezione civile prima del 1970 non esisteva, interveniva lo Stato</a:t>
            </a:r>
          </a:p>
        </p:txBody>
      </p:sp>
      <p:sp>
        <p:nvSpPr>
          <p:cNvPr id="10" name="Rettangolo 9"/>
          <p:cNvSpPr/>
          <p:nvPr/>
        </p:nvSpPr>
        <p:spPr>
          <a:xfrm>
            <a:off x="827584" y="2460230"/>
            <a:ext cx="7149393" cy="461665"/>
          </a:xfrm>
          <a:prstGeom prst="rect">
            <a:avLst/>
          </a:prstGeom>
          <a:noFill/>
        </p:spPr>
        <p:txBody>
          <a:bodyPr wrap="none">
            <a:spAutoFit/>
          </a:bodyPr>
          <a:lstStyle/>
          <a:p>
            <a:pPr marL="342900" indent="-342900">
              <a:buFont typeface="Arial" charset="0"/>
              <a:buChar char="•"/>
            </a:pPr>
            <a:r>
              <a:rPr lang="it-IT" b="1" dirty="0" smtClean="0">
                <a:ln w="10541" cmpd="sng">
                  <a:solidFill>
                    <a:srgbClr val="7D7D7D">
                      <a:tint val="100000"/>
                      <a:shade val="100000"/>
                      <a:satMod val="110000"/>
                    </a:srgbClr>
                  </a:solidFill>
                  <a:prstDash val="solid"/>
                </a:ln>
                <a:solidFill>
                  <a:srgbClr val="004EC0"/>
                </a:solidFill>
                <a:latin typeface="+mn-lt"/>
              </a:rPr>
              <a:t>Norme sul soccorso e l’assistenza in caso di calamità</a:t>
            </a:r>
          </a:p>
        </p:txBody>
      </p:sp>
      <p:sp>
        <p:nvSpPr>
          <p:cNvPr id="7" name="Rettangolo 6"/>
          <p:cNvSpPr/>
          <p:nvPr/>
        </p:nvSpPr>
        <p:spPr>
          <a:xfrm>
            <a:off x="827583" y="3102638"/>
            <a:ext cx="7886261" cy="3046988"/>
          </a:xfrm>
          <a:prstGeom prst="rect">
            <a:avLst/>
          </a:prstGeom>
          <a:noFill/>
        </p:spPr>
        <p:txBody>
          <a:bodyPr wrap="none">
            <a:spAutoFit/>
          </a:bodyPr>
          <a:lstStyle/>
          <a:p>
            <a:pPr marL="342900" marR="0" lvl="0" indent="-342900" defTabSz="914400" eaLnBrk="1" fontAlgn="auto" latinLnBrk="0" hangingPunct="1">
              <a:lnSpc>
                <a:spcPct val="100000"/>
              </a:lnSpc>
              <a:spcBef>
                <a:spcPts val="0"/>
              </a:spcBef>
              <a:spcAft>
                <a:spcPts val="0"/>
              </a:spcAft>
              <a:buClrTx/>
              <a:buSzTx/>
              <a:buFont typeface="Arial" charset="0"/>
              <a:buNone/>
              <a:tabLst/>
              <a:defRPr/>
            </a:pPr>
            <a:r>
              <a:rPr lang="it-IT" sz="3200" dirty="0" smtClean="0">
                <a:ln w="10541" cmpd="sng">
                  <a:solidFill>
                    <a:srgbClr val="7D7D7D">
                      <a:tint val="100000"/>
                      <a:shade val="100000"/>
                      <a:satMod val="110000"/>
                    </a:srgbClr>
                  </a:solidFill>
                  <a:prstDash val="solid"/>
                </a:ln>
                <a:solidFill>
                  <a:srgbClr val="FF0000"/>
                </a:solidFill>
                <a:latin typeface="+mn-lt"/>
              </a:rPr>
              <a:t>Calamità</a:t>
            </a:r>
            <a:r>
              <a:rPr lang="it-IT" sz="3200" dirty="0" smtClean="0">
                <a:ln w="10541" cmpd="sng">
                  <a:solidFill>
                    <a:srgbClr val="7D7D7D">
                      <a:tint val="100000"/>
                      <a:shade val="100000"/>
                      <a:satMod val="110000"/>
                    </a:srgbClr>
                  </a:solidFill>
                  <a:prstDash val="solid"/>
                </a:ln>
                <a:solidFill>
                  <a:srgbClr val="004EC0"/>
                </a:solidFill>
                <a:latin typeface="+mn-lt"/>
              </a:rPr>
              <a:t> naturale o catastrofe:</a:t>
            </a:r>
          </a:p>
          <a:p>
            <a:pPr marL="342900" marR="0" lvl="0" indent="-342900" defTabSz="914400" eaLnBrk="1" fontAlgn="auto" latinLnBrk="0" hangingPunct="1">
              <a:lnSpc>
                <a:spcPct val="100000"/>
              </a:lnSpc>
              <a:spcBef>
                <a:spcPts val="0"/>
              </a:spcBef>
              <a:spcAft>
                <a:spcPts val="0"/>
              </a:spcAft>
              <a:buClrTx/>
              <a:buSzTx/>
              <a:buFont typeface="Arial" charset="0"/>
              <a:buNone/>
              <a:tabLst/>
              <a:defRPr/>
            </a:pPr>
            <a:r>
              <a:rPr lang="it-IT" sz="3200" dirty="0" smtClean="0">
                <a:ln w="10541" cmpd="sng">
                  <a:solidFill>
                    <a:srgbClr val="7D7D7D">
                      <a:tint val="100000"/>
                      <a:shade val="100000"/>
                      <a:satMod val="110000"/>
                    </a:srgbClr>
                  </a:solidFill>
                  <a:prstDash val="solid"/>
                </a:ln>
                <a:solidFill>
                  <a:srgbClr val="004EC0"/>
                </a:solidFill>
                <a:latin typeface="+mn-lt"/>
              </a:rPr>
              <a:t>l’insorgere di situazioni che comportino grave</a:t>
            </a:r>
          </a:p>
          <a:p>
            <a:pPr marL="342900" marR="0" lvl="0" indent="-342900" defTabSz="914400" eaLnBrk="1" fontAlgn="auto" latinLnBrk="0" hangingPunct="1">
              <a:lnSpc>
                <a:spcPct val="100000"/>
              </a:lnSpc>
              <a:spcBef>
                <a:spcPts val="0"/>
              </a:spcBef>
              <a:spcAft>
                <a:spcPts val="0"/>
              </a:spcAft>
              <a:buClrTx/>
              <a:buSzTx/>
              <a:buFont typeface="Arial" charset="0"/>
              <a:buNone/>
              <a:tabLst/>
              <a:defRPr/>
            </a:pPr>
            <a:r>
              <a:rPr lang="it-IT" sz="3200" dirty="0" smtClean="0">
                <a:ln w="10541" cmpd="sng">
                  <a:solidFill>
                    <a:srgbClr val="7D7D7D">
                      <a:tint val="100000"/>
                      <a:shade val="100000"/>
                      <a:satMod val="110000"/>
                    </a:srgbClr>
                  </a:solidFill>
                  <a:prstDash val="solid"/>
                </a:ln>
                <a:solidFill>
                  <a:srgbClr val="004EC0"/>
                </a:solidFill>
                <a:latin typeface="+mn-lt"/>
              </a:rPr>
              <a:t>danno o pericolo alla incolumità delle persone</a:t>
            </a:r>
          </a:p>
          <a:p>
            <a:pPr marL="342900" marR="0" lvl="0" indent="-342900" defTabSz="914400" eaLnBrk="1" fontAlgn="auto" latinLnBrk="0" hangingPunct="1">
              <a:lnSpc>
                <a:spcPct val="100000"/>
              </a:lnSpc>
              <a:spcBef>
                <a:spcPts val="0"/>
              </a:spcBef>
              <a:spcAft>
                <a:spcPts val="0"/>
              </a:spcAft>
              <a:buClrTx/>
              <a:buSzTx/>
              <a:buFont typeface="Arial" charset="0"/>
              <a:buNone/>
              <a:tabLst/>
              <a:defRPr/>
            </a:pPr>
            <a:r>
              <a:rPr lang="it-IT" sz="3200" dirty="0" smtClean="0">
                <a:ln w="10541" cmpd="sng">
                  <a:solidFill>
                    <a:srgbClr val="7D7D7D">
                      <a:tint val="100000"/>
                      <a:shade val="100000"/>
                      <a:satMod val="110000"/>
                    </a:srgbClr>
                  </a:solidFill>
                  <a:prstDash val="solid"/>
                </a:ln>
                <a:solidFill>
                  <a:srgbClr val="004EC0"/>
                </a:solidFill>
                <a:latin typeface="+mn-lt"/>
              </a:rPr>
              <a:t>e ai beni e che per loro natura o estensione</a:t>
            </a:r>
          </a:p>
          <a:p>
            <a:pPr marL="342900" marR="0" lvl="0" indent="-342900" defTabSz="914400" eaLnBrk="1" fontAlgn="auto" latinLnBrk="0" hangingPunct="1">
              <a:lnSpc>
                <a:spcPct val="100000"/>
              </a:lnSpc>
              <a:spcBef>
                <a:spcPts val="0"/>
              </a:spcBef>
              <a:spcAft>
                <a:spcPts val="0"/>
              </a:spcAft>
              <a:buClrTx/>
              <a:buSzTx/>
              <a:buFont typeface="Arial" charset="0"/>
              <a:buNone/>
              <a:tabLst/>
              <a:defRPr/>
            </a:pPr>
            <a:r>
              <a:rPr lang="it-IT" sz="3200" dirty="0" smtClean="0">
                <a:ln w="10541" cmpd="sng">
                  <a:solidFill>
                    <a:srgbClr val="7D7D7D">
                      <a:tint val="100000"/>
                      <a:shade val="100000"/>
                      <a:satMod val="110000"/>
                    </a:srgbClr>
                  </a:solidFill>
                  <a:prstDash val="solid"/>
                </a:ln>
                <a:solidFill>
                  <a:srgbClr val="004EC0"/>
                </a:solidFill>
                <a:latin typeface="+mn-lt"/>
              </a:rPr>
              <a:t>debbano essere fronteggiate</a:t>
            </a:r>
          </a:p>
          <a:p>
            <a:pPr marL="342900" marR="0" lvl="0" indent="-342900" defTabSz="914400" eaLnBrk="1" fontAlgn="auto" latinLnBrk="0" hangingPunct="1">
              <a:lnSpc>
                <a:spcPct val="100000"/>
              </a:lnSpc>
              <a:spcBef>
                <a:spcPts val="0"/>
              </a:spcBef>
              <a:spcAft>
                <a:spcPts val="0"/>
              </a:spcAft>
              <a:buClrTx/>
              <a:buSzTx/>
              <a:buFont typeface="Arial" charset="0"/>
              <a:buNone/>
              <a:tabLst/>
              <a:defRPr/>
            </a:pPr>
            <a:r>
              <a:rPr lang="it-IT" sz="3200" dirty="0" smtClean="0">
                <a:ln w="10541" cmpd="sng">
                  <a:solidFill>
                    <a:srgbClr val="7D7D7D">
                      <a:tint val="100000"/>
                      <a:shade val="100000"/>
                      <a:satMod val="110000"/>
                    </a:srgbClr>
                  </a:solidFill>
                  <a:prstDash val="solid"/>
                </a:ln>
                <a:solidFill>
                  <a:srgbClr val="FF0000"/>
                </a:solidFill>
                <a:latin typeface="+mn-lt"/>
              </a:rPr>
              <a:t>con</a:t>
            </a:r>
            <a:r>
              <a:rPr lang="it-IT" sz="3200" dirty="0">
                <a:ln w="10541" cmpd="sng">
                  <a:solidFill>
                    <a:srgbClr val="7D7D7D">
                      <a:tint val="100000"/>
                      <a:shade val="100000"/>
                      <a:satMod val="110000"/>
                    </a:srgbClr>
                  </a:solidFill>
                  <a:prstDash val="solid"/>
                </a:ln>
                <a:solidFill>
                  <a:srgbClr val="FF0000"/>
                </a:solidFill>
                <a:latin typeface="+mn-lt"/>
              </a:rPr>
              <a:t> </a:t>
            </a:r>
            <a:r>
              <a:rPr lang="it-IT" sz="3200" dirty="0" smtClean="0">
                <a:ln w="10541" cmpd="sng">
                  <a:solidFill>
                    <a:srgbClr val="7D7D7D">
                      <a:tint val="100000"/>
                      <a:shade val="100000"/>
                      <a:satMod val="110000"/>
                    </a:srgbClr>
                  </a:solidFill>
                  <a:prstDash val="solid"/>
                </a:ln>
                <a:solidFill>
                  <a:srgbClr val="FF0000"/>
                </a:solidFill>
                <a:latin typeface="+mn-lt"/>
              </a:rPr>
              <a:t>interventi tecnici straordinari</a:t>
            </a:r>
          </a:p>
        </p:txBody>
      </p:sp>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7</a:t>
            </a:fld>
            <a:endParaRPr lang="it-IT" altLang="it-IT" dirty="0">
              <a:latin typeface="+mn-lt"/>
            </a:endParaRPr>
          </a:p>
        </p:txBody>
      </p:sp>
    </p:spTree>
    <p:extLst>
      <p:ext uri="{BB962C8B-B14F-4D97-AF65-F5344CB8AC3E}">
        <p14:creationId xmlns:p14="http://schemas.microsoft.com/office/powerpoint/2010/main" val="6946806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70</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39925" y="1741009"/>
            <a:ext cx="7992888" cy="206210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39 strumenti per garantire l’effettiva partecipazione dei volontari alle attività di protezione civile</a:t>
            </a:r>
          </a:p>
        </p:txBody>
      </p:sp>
      <p:sp>
        <p:nvSpPr>
          <p:cNvPr id="13" name="Rettangolo 12"/>
          <p:cNvSpPr/>
          <p:nvPr/>
        </p:nvSpPr>
        <p:spPr>
          <a:xfrm>
            <a:off x="575468" y="4292610"/>
            <a:ext cx="7993063" cy="113338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39</a:t>
            </a:r>
          </a:p>
          <a:p>
            <a:pPr>
              <a:lnSpc>
                <a:spcPct val="115000"/>
              </a:lnSpc>
            </a:pPr>
            <a:r>
              <a:rPr lang="it-IT" altLang="it-IT" sz="2000" dirty="0" smtClean="0">
                <a:solidFill>
                  <a:schemeClr val="tx2"/>
                </a:solidFill>
              </a:rPr>
              <a:t>6.   Le disposizioni del presente articolo e del successivo art. 40 si applicano anche nel caso di iniziative all’estero preventivamente autorizzate dal DPC</a:t>
            </a:r>
            <a:endParaRPr lang="it-IT" altLang="it-IT" sz="2000" dirty="0">
              <a:solidFill>
                <a:schemeClr val="tx2"/>
              </a:solidFill>
            </a:endParaRPr>
          </a:p>
        </p:txBody>
      </p:sp>
    </p:spTree>
    <p:extLst>
      <p:ext uri="{BB962C8B-B14F-4D97-AF65-F5344CB8AC3E}">
        <p14:creationId xmlns:p14="http://schemas.microsoft.com/office/powerpoint/2010/main" val="35885638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71</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39925" y="1742680"/>
            <a:ext cx="7992888" cy="267765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40 rimborso al volontariato organizzato di protezione civile delle spese autorizzate per attività di </a:t>
            </a:r>
            <a:r>
              <a:rPr lang="it-IT" sz="2000" b="1" dirty="0">
                <a:ln w="10541" cmpd="sng">
                  <a:solidFill>
                    <a:srgbClr val="7D7D7D">
                      <a:tint val="100000"/>
                      <a:shade val="100000"/>
                      <a:satMod val="110000"/>
                    </a:srgbClr>
                  </a:solidFill>
                  <a:prstDash val="solid"/>
                </a:ln>
                <a:solidFill>
                  <a:srgbClr val="FF0000"/>
                </a:solidFill>
              </a:rPr>
              <a:t>p</a:t>
            </a:r>
            <a:r>
              <a:rPr lang="it-IT" sz="2000" b="1" dirty="0" smtClean="0">
                <a:ln w="10541" cmpd="sng">
                  <a:solidFill>
                    <a:srgbClr val="7D7D7D">
                      <a:tint val="100000"/>
                      <a:shade val="100000"/>
                      <a:satMod val="110000"/>
                    </a:srgbClr>
                  </a:solidFill>
                  <a:prstDash val="solid"/>
                </a:ln>
                <a:solidFill>
                  <a:srgbClr val="FF0000"/>
                </a:solidFill>
              </a:rPr>
              <a:t>ianificazione, emergenza, addestramento e formazione tecnico-pratica e diffusione della cultura e conoscenza della protezione civile</a:t>
            </a:r>
          </a:p>
        </p:txBody>
      </p:sp>
      <p:sp>
        <p:nvSpPr>
          <p:cNvPr id="13" name="Rettangolo 12"/>
          <p:cNvSpPr/>
          <p:nvPr/>
        </p:nvSpPr>
        <p:spPr>
          <a:xfrm>
            <a:off x="557370" y="4533906"/>
            <a:ext cx="7993063" cy="1862048"/>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2000" dirty="0">
                <a:solidFill>
                  <a:schemeClr val="tx2"/>
                </a:solidFill>
              </a:rPr>
              <a:t>Art. </a:t>
            </a:r>
            <a:r>
              <a:rPr lang="it-IT" altLang="it-IT" sz="2000" dirty="0" smtClean="0">
                <a:solidFill>
                  <a:schemeClr val="tx2"/>
                </a:solidFill>
              </a:rPr>
              <a:t>40</a:t>
            </a:r>
          </a:p>
          <a:p>
            <a:pPr marL="457200" indent="-457200">
              <a:lnSpc>
                <a:spcPct val="115000"/>
              </a:lnSpc>
              <a:buFont typeface="+mj-lt"/>
              <a:buAutoNum type="arabicPeriod"/>
            </a:pPr>
            <a:r>
              <a:rPr lang="it-IT" altLang="it-IT" sz="2000" dirty="0" smtClean="0">
                <a:solidFill>
                  <a:schemeClr val="tx2"/>
                </a:solidFill>
              </a:rPr>
              <a:t>Le istanze volte ad ottenere il rimborso devono essere presentate al soggetto ha reso la comunicazione di attivazione</a:t>
            </a:r>
          </a:p>
          <a:p>
            <a:pPr marL="457200" indent="-457200">
              <a:lnSpc>
                <a:spcPct val="115000"/>
              </a:lnSpc>
              <a:buFont typeface="+mj-lt"/>
              <a:buAutoNum type="arabicPeriod"/>
            </a:pPr>
            <a:r>
              <a:rPr lang="it-IT" altLang="it-IT" sz="2000" dirty="0" smtClean="0">
                <a:solidFill>
                  <a:schemeClr val="tx2"/>
                </a:solidFill>
              </a:rPr>
              <a:t>Possono essere ammesse a rimborso le tipologie di spese di cui al comma 5</a:t>
            </a:r>
          </a:p>
        </p:txBody>
      </p:sp>
    </p:spTree>
    <p:extLst>
      <p:ext uri="{BB962C8B-B14F-4D97-AF65-F5344CB8AC3E}">
        <p14:creationId xmlns:p14="http://schemas.microsoft.com/office/powerpoint/2010/main" val="95423070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72</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39925" y="1742680"/>
            <a:ext cx="7992888" cy="267765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40 rimborso al volontariato organizzato di protezione civile delle spese autorizzate per attività di </a:t>
            </a:r>
            <a:r>
              <a:rPr lang="it-IT" sz="2000" b="1" dirty="0">
                <a:ln w="10541" cmpd="sng">
                  <a:solidFill>
                    <a:srgbClr val="7D7D7D">
                      <a:tint val="100000"/>
                      <a:shade val="100000"/>
                      <a:satMod val="110000"/>
                    </a:srgbClr>
                  </a:solidFill>
                  <a:prstDash val="solid"/>
                </a:ln>
                <a:solidFill>
                  <a:srgbClr val="FF0000"/>
                </a:solidFill>
              </a:rPr>
              <a:t>p</a:t>
            </a:r>
            <a:r>
              <a:rPr lang="it-IT" sz="2000" b="1" dirty="0" smtClean="0">
                <a:ln w="10541" cmpd="sng">
                  <a:solidFill>
                    <a:srgbClr val="7D7D7D">
                      <a:tint val="100000"/>
                      <a:shade val="100000"/>
                      <a:satMod val="110000"/>
                    </a:srgbClr>
                  </a:solidFill>
                  <a:prstDash val="solid"/>
                </a:ln>
                <a:solidFill>
                  <a:srgbClr val="FF0000"/>
                </a:solidFill>
              </a:rPr>
              <a:t>ianificazione, emergenza, addestramento e formazione tecnico-pratica e diffusione della cultura e conoscenza della protezione civile</a:t>
            </a:r>
          </a:p>
        </p:txBody>
      </p:sp>
      <p:sp>
        <p:nvSpPr>
          <p:cNvPr id="13" name="Rettangolo 12"/>
          <p:cNvSpPr/>
          <p:nvPr/>
        </p:nvSpPr>
        <p:spPr>
          <a:xfrm>
            <a:off x="557370" y="4533906"/>
            <a:ext cx="7993063" cy="168507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1800" dirty="0">
                <a:solidFill>
                  <a:schemeClr val="tx2"/>
                </a:solidFill>
              </a:rPr>
              <a:t>Art. </a:t>
            </a:r>
            <a:r>
              <a:rPr lang="it-IT" altLang="it-IT" sz="1800" dirty="0" smtClean="0">
                <a:solidFill>
                  <a:schemeClr val="tx2"/>
                </a:solidFill>
              </a:rPr>
              <a:t>40</a:t>
            </a:r>
          </a:p>
          <a:p>
            <a:pPr marL="457200" indent="-457200">
              <a:lnSpc>
                <a:spcPct val="115000"/>
              </a:lnSpc>
              <a:buAutoNum type="arabicPeriod" startAt="3"/>
            </a:pPr>
            <a:r>
              <a:rPr lang="it-IT" altLang="it-IT" sz="1800" dirty="0" smtClean="0">
                <a:solidFill>
                  <a:schemeClr val="tx2"/>
                </a:solidFill>
              </a:rPr>
              <a:t>Il termini di presentazione delle istanze di rimborso è di due anni dalla data di conclusione dell’intervento o dell’attività</a:t>
            </a:r>
          </a:p>
          <a:p>
            <a:pPr marL="457200" indent="-457200">
              <a:lnSpc>
                <a:spcPct val="115000"/>
              </a:lnSpc>
              <a:buAutoNum type="arabicPeriod" startAt="3"/>
            </a:pPr>
            <a:r>
              <a:rPr lang="it-IT" altLang="it-IT" sz="1800" dirty="0" smtClean="0">
                <a:solidFill>
                  <a:schemeClr val="tx2"/>
                </a:solidFill>
              </a:rPr>
              <a:t>I benefici previsti dagli art. 39 posso essere estesi dal DPC anche ad </a:t>
            </a:r>
            <a:r>
              <a:rPr lang="it-IT" altLang="it-IT" sz="1800" dirty="0">
                <a:solidFill>
                  <a:schemeClr val="tx2"/>
                </a:solidFill>
              </a:rPr>
              <a:t>a</a:t>
            </a:r>
            <a:r>
              <a:rPr lang="it-IT" altLang="it-IT" sz="1800" dirty="0" smtClean="0">
                <a:solidFill>
                  <a:schemeClr val="tx2"/>
                </a:solidFill>
              </a:rPr>
              <a:t>ltri enti del terzo settore che non operano nel settore della protezione civile</a:t>
            </a:r>
          </a:p>
        </p:txBody>
      </p:sp>
    </p:spTree>
    <p:extLst>
      <p:ext uri="{BB962C8B-B14F-4D97-AF65-F5344CB8AC3E}">
        <p14:creationId xmlns:p14="http://schemas.microsoft.com/office/powerpoint/2010/main" val="2863214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73</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39925" y="1742680"/>
            <a:ext cx="7992888" cy="267765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40 rimborso al volontariato organizzato di protezione civile delle spese autorizzate per attività di </a:t>
            </a:r>
            <a:r>
              <a:rPr lang="it-IT" sz="2000" b="1" dirty="0">
                <a:ln w="10541" cmpd="sng">
                  <a:solidFill>
                    <a:srgbClr val="7D7D7D">
                      <a:tint val="100000"/>
                      <a:shade val="100000"/>
                      <a:satMod val="110000"/>
                    </a:srgbClr>
                  </a:solidFill>
                  <a:prstDash val="solid"/>
                </a:ln>
                <a:solidFill>
                  <a:srgbClr val="FF0000"/>
                </a:solidFill>
              </a:rPr>
              <a:t>p</a:t>
            </a:r>
            <a:r>
              <a:rPr lang="it-IT" sz="2000" b="1" dirty="0" smtClean="0">
                <a:ln w="10541" cmpd="sng">
                  <a:solidFill>
                    <a:srgbClr val="7D7D7D">
                      <a:tint val="100000"/>
                      <a:shade val="100000"/>
                      <a:satMod val="110000"/>
                    </a:srgbClr>
                  </a:solidFill>
                  <a:prstDash val="solid"/>
                </a:ln>
                <a:solidFill>
                  <a:srgbClr val="FF0000"/>
                </a:solidFill>
              </a:rPr>
              <a:t>ianificazione, emergenza, addestramento e formazione tecnico-pratica e diffusione della cultura e conoscenza della protezione civile</a:t>
            </a:r>
          </a:p>
        </p:txBody>
      </p:sp>
      <p:sp>
        <p:nvSpPr>
          <p:cNvPr id="13" name="Rettangolo 12"/>
          <p:cNvSpPr/>
          <p:nvPr/>
        </p:nvSpPr>
        <p:spPr>
          <a:xfrm>
            <a:off x="557370" y="4533906"/>
            <a:ext cx="7993063" cy="168507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1800" dirty="0">
                <a:solidFill>
                  <a:schemeClr val="tx2"/>
                </a:solidFill>
              </a:rPr>
              <a:t>Art. </a:t>
            </a:r>
            <a:r>
              <a:rPr lang="it-IT" altLang="it-IT" sz="1800" dirty="0" smtClean="0">
                <a:solidFill>
                  <a:schemeClr val="tx2"/>
                </a:solidFill>
              </a:rPr>
              <a:t>40</a:t>
            </a:r>
            <a:endParaRPr lang="it-IT" altLang="it-IT" sz="1800" dirty="0">
              <a:solidFill>
                <a:schemeClr val="tx2"/>
              </a:solidFill>
            </a:endParaRPr>
          </a:p>
          <a:p>
            <a:pPr marL="342900" indent="-342900">
              <a:lnSpc>
                <a:spcPct val="115000"/>
              </a:lnSpc>
              <a:buAutoNum type="arabicPeriod" startAt="5"/>
            </a:pPr>
            <a:r>
              <a:rPr lang="it-IT" altLang="it-IT" sz="1800" dirty="0" smtClean="0">
                <a:solidFill>
                  <a:schemeClr val="tx2"/>
                </a:solidFill>
              </a:rPr>
              <a:t>Le modalità e le procedure delle modalità di rimborso saranno definite da apposita Direttiva acquisito il parere del Comitato nazionale previsto all’art. 42, sino all’entrata in vigore della Direttiva rimango in vigore le norme previste dal DPR 194/2001 art. 9 e 10</a:t>
            </a:r>
          </a:p>
        </p:txBody>
      </p:sp>
    </p:spTree>
    <p:extLst>
      <p:ext uri="{BB962C8B-B14F-4D97-AF65-F5344CB8AC3E}">
        <p14:creationId xmlns:p14="http://schemas.microsoft.com/office/powerpoint/2010/main" val="163295305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74</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a:t>
            </a:r>
            <a:r>
              <a:rPr lang="it-IT" sz="1600" b="1" dirty="0">
                <a:ln w="10541" cmpd="sng">
                  <a:solidFill>
                    <a:srgbClr val="7D7D7D">
                      <a:tint val="100000"/>
                      <a:shade val="100000"/>
                      <a:satMod val="110000"/>
                    </a:srgbClr>
                  </a:solidFill>
                  <a:prstDash val="solid"/>
                </a:ln>
                <a:solidFill>
                  <a:srgbClr val="004EC0"/>
                </a:solidFill>
              </a:rPr>
              <a:t>C</a:t>
            </a:r>
            <a:r>
              <a:rPr lang="it-IT" sz="1600" b="1" dirty="0" smtClean="0">
                <a:ln w="10541" cmpd="sng">
                  <a:solidFill>
                    <a:srgbClr val="7D7D7D">
                      <a:tint val="100000"/>
                      <a:shade val="100000"/>
                      <a:satMod val="110000"/>
                    </a:srgbClr>
                  </a:solidFill>
                  <a:prstDash val="solid"/>
                </a:ln>
                <a:solidFill>
                  <a:srgbClr val="004EC0"/>
                </a:solidFill>
              </a:rPr>
              <a:t>ivile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9" name="Rettangolo 8"/>
          <p:cNvSpPr/>
          <p:nvPr/>
        </p:nvSpPr>
        <p:spPr>
          <a:xfrm>
            <a:off x="546913" y="2145069"/>
            <a:ext cx="7992888" cy="206210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41 Modalità di Intervento del volontariato organizzato in occasione di situazioni di emergenza di protezione civile o nella loro imminenza</a:t>
            </a:r>
          </a:p>
        </p:txBody>
      </p:sp>
      <p:sp>
        <p:nvSpPr>
          <p:cNvPr id="13" name="Rettangolo 12"/>
          <p:cNvSpPr/>
          <p:nvPr/>
        </p:nvSpPr>
        <p:spPr>
          <a:xfrm>
            <a:off x="557545" y="4417358"/>
            <a:ext cx="7993063" cy="193899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marL="457200" indent="-457200" algn="just">
              <a:buFont typeface="+mj-lt"/>
              <a:buAutoNum type="arabicPeriod"/>
            </a:pPr>
            <a:r>
              <a:rPr lang="it-IT" altLang="it-IT" sz="2000" dirty="0">
                <a:solidFill>
                  <a:schemeClr val="tx2"/>
                </a:solidFill>
              </a:rPr>
              <a:t>Il </a:t>
            </a:r>
            <a:r>
              <a:rPr lang="it-IT" altLang="it-IT" sz="2000" dirty="0" smtClean="0">
                <a:solidFill>
                  <a:schemeClr val="tx2"/>
                </a:solidFill>
              </a:rPr>
              <a:t>volontariato presta </a:t>
            </a:r>
            <a:r>
              <a:rPr lang="it-IT" altLang="it-IT" sz="2000" dirty="0">
                <a:solidFill>
                  <a:schemeClr val="tx2"/>
                </a:solidFill>
              </a:rPr>
              <a:t>la propria opera, </a:t>
            </a:r>
            <a:r>
              <a:rPr lang="it-IT" altLang="it-IT" sz="2000" dirty="0" smtClean="0">
                <a:solidFill>
                  <a:schemeClr val="tx2"/>
                </a:solidFill>
              </a:rPr>
              <a:t>secondo </a:t>
            </a:r>
            <a:r>
              <a:rPr lang="it-IT" altLang="it-IT" sz="2000" dirty="0">
                <a:solidFill>
                  <a:schemeClr val="tx2"/>
                </a:solidFill>
              </a:rPr>
              <a:t>quanto previsto nella pianificazione di protezione </a:t>
            </a:r>
            <a:r>
              <a:rPr lang="it-IT" altLang="it-IT" sz="2000" dirty="0" smtClean="0">
                <a:solidFill>
                  <a:schemeClr val="tx2"/>
                </a:solidFill>
              </a:rPr>
              <a:t>civile </a:t>
            </a:r>
            <a:r>
              <a:rPr lang="it-IT" altLang="it-IT" sz="2000" dirty="0">
                <a:solidFill>
                  <a:schemeClr val="tx2"/>
                </a:solidFill>
              </a:rPr>
              <a:t>e su richiesta </a:t>
            </a:r>
            <a:r>
              <a:rPr lang="it-IT" altLang="it-IT" sz="2000" dirty="0" smtClean="0">
                <a:solidFill>
                  <a:schemeClr val="tx2"/>
                </a:solidFill>
              </a:rPr>
              <a:t>dell'autorità di </a:t>
            </a:r>
            <a:r>
              <a:rPr lang="it-IT" altLang="it-IT" sz="2000" dirty="0">
                <a:solidFill>
                  <a:schemeClr val="tx2"/>
                </a:solidFill>
              </a:rPr>
              <a:t>protezione civile competente. Il </a:t>
            </a:r>
            <a:r>
              <a:rPr lang="it-IT" altLang="it-IT" sz="2000" dirty="0" smtClean="0">
                <a:solidFill>
                  <a:schemeClr val="tx2"/>
                </a:solidFill>
              </a:rPr>
              <a:t>coordinamento dei </a:t>
            </a:r>
            <a:r>
              <a:rPr lang="it-IT" altLang="it-IT" sz="2000" dirty="0">
                <a:solidFill>
                  <a:schemeClr val="tx2"/>
                </a:solidFill>
              </a:rPr>
              <a:t>soggetti iscritti negli elenchi </a:t>
            </a:r>
            <a:r>
              <a:rPr lang="it-IT" altLang="it-IT" sz="2000" dirty="0" smtClean="0">
                <a:solidFill>
                  <a:schemeClr val="tx2"/>
                </a:solidFill>
              </a:rPr>
              <a:t>territoriali </a:t>
            </a:r>
            <a:r>
              <a:rPr lang="it-IT" altLang="it-IT" sz="2000" dirty="0">
                <a:solidFill>
                  <a:schemeClr val="tx2"/>
                </a:solidFill>
              </a:rPr>
              <a:t>in caso di emergenza </a:t>
            </a:r>
            <a:r>
              <a:rPr lang="it-IT" altLang="it-IT" sz="2000" u="sng" dirty="0" smtClean="0">
                <a:solidFill>
                  <a:schemeClr val="tx2"/>
                </a:solidFill>
              </a:rPr>
              <a:t>è </a:t>
            </a:r>
            <a:r>
              <a:rPr lang="it-IT" altLang="it-IT" sz="2000" u="sng" dirty="0">
                <a:solidFill>
                  <a:schemeClr val="tx2"/>
                </a:solidFill>
              </a:rPr>
              <a:t>della Regione di appartenenza</a:t>
            </a:r>
            <a:r>
              <a:rPr lang="it-IT" altLang="it-IT" sz="2000" dirty="0">
                <a:solidFill>
                  <a:schemeClr val="tx2"/>
                </a:solidFill>
              </a:rPr>
              <a:t>. Il </a:t>
            </a:r>
            <a:r>
              <a:rPr lang="it-IT" altLang="it-IT" sz="2000" dirty="0" smtClean="0">
                <a:solidFill>
                  <a:schemeClr val="tx2"/>
                </a:solidFill>
              </a:rPr>
              <a:t>coordinamento dei </a:t>
            </a:r>
            <a:r>
              <a:rPr lang="it-IT" altLang="it-IT" sz="2000" dirty="0">
                <a:solidFill>
                  <a:schemeClr val="tx2"/>
                </a:solidFill>
              </a:rPr>
              <a:t>soggetti iscritti nell’elenco centrale è assicurato dal </a:t>
            </a:r>
            <a:r>
              <a:rPr lang="it-IT" altLang="it-IT" sz="2000" dirty="0" smtClean="0">
                <a:solidFill>
                  <a:schemeClr val="tx2"/>
                </a:solidFill>
              </a:rPr>
              <a:t>Dipartimento della Protezione Civile</a:t>
            </a:r>
            <a:endParaRPr lang="it-IT" altLang="it-IT" sz="2000" dirty="0">
              <a:solidFill>
                <a:schemeClr val="tx2"/>
              </a:solidFill>
            </a:endParaRPr>
          </a:p>
        </p:txBody>
      </p:sp>
    </p:spTree>
    <p:extLst>
      <p:ext uri="{BB962C8B-B14F-4D97-AF65-F5344CB8AC3E}">
        <p14:creationId xmlns:p14="http://schemas.microsoft.com/office/powerpoint/2010/main" val="154395969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75</a:t>
            </a:fld>
            <a:endParaRPr lang="it-IT" altLang="it-IT" dirty="0">
              <a:latin typeface="+mn-lt"/>
            </a:endParaRPr>
          </a:p>
        </p:txBody>
      </p:sp>
      <p:sp>
        <p:nvSpPr>
          <p:cNvPr id="8" name="Rettangolo 7"/>
          <p:cNvSpPr/>
          <p:nvPr/>
        </p:nvSpPr>
        <p:spPr>
          <a:xfrm>
            <a:off x="557720" y="1003342"/>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a:t>
            </a:r>
            <a:r>
              <a:rPr lang="it-IT" sz="1600" b="1" dirty="0">
                <a:ln w="10541" cmpd="sng">
                  <a:solidFill>
                    <a:srgbClr val="7D7D7D">
                      <a:tint val="100000"/>
                      <a:shade val="100000"/>
                      <a:satMod val="110000"/>
                    </a:srgbClr>
                  </a:solidFill>
                  <a:prstDash val="solid"/>
                </a:ln>
                <a:solidFill>
                  <a:srgbClr val="004EC0"/>
                </a:solidFill>
              </a:rPr>
              <a:t>C</a:t>
            </a:r>
            <a:r>
              <a:rPr lang="it-IT" sz="1600" b="1" dirty="0" smtClean="0">
                <a:ln w="10541" cmpd="sng">
                  <a:solidFill>
                    <a:srgbClr val="7D7D7D">
                      <a:tint val="100000"/>
                      <a:shade val="100000"/>
                      <a:satMod val="110000"/>
                    </a:srgbClr>
                  </a:solidFill>
                  <a:prstDash val="solid"/>
                </a:ln>
                <a:solidFill>
                  <a:srgbClr val="004EC0"/>
                </a:solidFill>
              </a:rPr>
              <a:t>ivile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3" name="Rettangolo 12"/>
          <p:cNvSpPr/>
          <p:nvPr/>
        </p:nvSpPr>
        <p:spPr>
          <a:xfrm>
            <a:off x="575468" y="4507549"/>
            <a:ext cx="7993063" cy="193899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gn="just"/>
            <a:r>
              <a:rPr lang="it-IT" altLang="it-IT" sz="2000" dirty="0" smtClean="0">
                <a:solidFill>
                  <a:schemeClr val="tx2"/>
                </a:solidFill>
              </a:rPr>
              <a:t>2.  Ove </a:t>
            </a:r>
            <a:r>
              <a:rPr lang="it-IT" altLang="it-IT" sz="2000" dirty="0">
                <a:solidFill>
                  <a:schemeClr val="tx2"/>
                </a:solidFill>
              </a:rPr>
              <a:t>volontari di protezione civile, al momento del verificarsi di un evento di cui al comma 1, </a:t>
            </a:r>
            <a:r>
              <a:rPr lang="it-IT" altLang="it-IT" sz="2000" u="sng" dirty="0">
                <a:solidFill>
                  <a:schemeClr val="tx2"/>
                </a:solidFill>
              </a:rPr>
              <a:t>si trovino </a:t>
            </a:r>
            <a:r>
              <a:rPr lang="it-IT" altLang="it-IT" sz="2000" dirty="0">
                <a:solidFill>
                  <a:schemeClr val="tx2"/>
                </a:solidFill>
              </a:rPr>
              <a:t>sul luogo e siano nell'assoluta impossibilità di avvisare le competenti pubbliche autorità, </a:t>
            </a:r>
            <a:r>
              <a:rPr lang="it-IT" altLang="it-IT" sz="2000" b="1" dirty="0">
                <a:solidFill>
                  <a:srgbClr val="FF0000"/>
                </a:solidFill>
              </a:rPr>
              <a:t>possono</a:t>
            </a:r>
            <a:r>
              <a:rPr lang="it-IT" altLang="it-IT" sz="2000" b="1" dirty="0">
                <a:solidFill>
                  <a:schemeClr val="tx2"/>
                </a:solidFill>
              </a:rPr>
              <a:t> </a:t>
            </a:r>
            <a:r>
              <a:rPr lang="it-IT" altLang="it-IT" sz="2000" dirty="0">
                <a:solidFill>
                  <a:schemeClr val="tx2"/>
                </a:solidFill>
              </a:rPr>
              <a:t>prestare i primi interventi, fermo restando </a:t>
            </a:r>
            <a:r>
              <a:rPr lang="it-IT" altLang="it-IT" sz="2000" u="sng" dirty="0">
                <a:solidFill>
                  <a:schemeClr val="tx2"/>
                </a:solidFill>
              </a:rPr>
              <a:t>l'obbligo di dare immediata notizia</a:t>
            </a:r>
            <a:r>
              <a:rPr lang="it-IT" altLang="it-IT" sz="2000" dirty="0">
                <a:solidFill>
                  <a:schemeClr val="tx2"/>
                </a:solidFill>
              </a:rPr>
              <a:t> dei fatti e dell'intervento alle autorità di protezione civile cui spettano il coordinamento e la direzione degli interventi di soccorso.</a:t>
            </a:r>
          </a:p>
        </p:txBody>
      </p:sp>
      <p:sp>
        <p:nvSpPr>
          <p:cNvPr id="11" name="Rettangolo 10"/>
          <p:cNvSpPr/>
          <p:nvPr/>
        </p:nvSpPr>
        <p:spPr>
          <a:xfrm>
            <a:off x="546913" y="2145069"/>
            <a:ext cx="7992888" cy="206210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41 Modalità di Intervento del volontariato organizzato in occasione di situazioni di emergenza di protezione civile o nella loro imminenza</a:t>
            </a:r>
          </a:p>
        </p:txBody>
      </p:sp>
    </p:spTree>
    <p:extLst>
      <p:ext uri="{BB962C8B-B14F-4D97-AF65-F5344CB8AC3E}">
        <p14:creationId xmlns:p14="http://schemas.microsoft.com/office/powerpoint/2010/main" val="5845655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76</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545" y="1842869"/>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42 Comitato nazionale del volontariato di protezione civile</a:t>
            </a:r>
          </a:p>
        </p:txBody>
      </p:sp>
      <p:sp>
        <p:nvSpPr>
          <p:cNvPr id="13" name="Rettangolo 12"/>
          <p:cNvSpPr/>
          <p:nvPr/>
        </p:nvSpPr>
        <p:spPr>
          <a:xfrm>
            <a:off x="554513" y="3789040"/>
            <a:ext cx="7993063" cy="1984902"/>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1800" dirty="0">
                <a:solidFill>
                  <a:schemeClr val="tx2"/>
                </a:solidFill>
              </a:rPr>
              <a:t>Art. </a:t>
            </a:r>
            <a:r>
              <a:rPr lang="it-IT" altLang="it-IT" sz="1800" dirty="0" smtClean="0">
                <a:solidFill>
                  <a:schemeClr val="tx2"/>
                </a:solidFill>
              </a:rPr>
              <a:t>42</a:t>
            </a:r>
          </a:p>
          <a:p>
            <a:pPr marL="342900" indent="-342900">
              <a:lnSpc>
                <a:spcPct val="115000"/>
              </a:lnSpc>
              <a:buFont typeface="+mj-lt"/>
              <a:buAutoNum type="arabicPeriod"/>
            </a:pPr>
            <a:r>
              <a:rPr lang="it-IT" altLang="it-IT" sz="1800" dirty="0" smtClean="0">
                <a:solidFill>
                  <a:schemeClr val="tx2"/>
                </a:solidFill>
                <a:ea typeface="Calibri" charset="0"/>
                <a:cs typeface="Times New Roman" charset="0"/>
              </a:rPr>
              <a:t>la partecipazione del volontariato organizzato di protezione civile al Servizio nazionale è realizzata anche attraverso la consultazione nell’ambito del </a:t>
            </a:r>
            <a:r>
              <a:rPr lang="it-IT" altLang="it-IT" sz="1800" dirty="0" smtClean="0">
                <a:solidFill>
                  <a:srgbClr val="FF0000"/>
                </a:solidFill>
                <a:ea typeface="Calibri" charset="0"/>
                <a:cs typeface="Times New Roman" charset="0"/>
              </a:rPr>
              <a:t>Comitato nazionale di volontariato di protezione civile</a:t>
            </a:r>
            <a:endParaRPr lang="it-IT" altLang="it-IT" sz="1800" dirty="0">
              <a:solidFill>
                <a:schemeClr val="tx2"/>
              </a:solidFill>
              <a:ea typeface="Calibri" charset="0"/>
              <a:cs typeface="Times New Roman" charset="0"/>
            </a:endParaRPr>
          </a:p>
          <a:p>
            <a:pPr marL="342900" indent="-342900">
              <a:lnSpc>
                <a:spcPct val="115000"/>
              </a:lnSpc>
              <a:buFont typeface="+mj-lt"/>
              <a:buAutoNum type="arabicPeriod"/>
            </a:pPr>
            <a:r>
              <a:rPr lang="it-IT" altLang="it-IT" sz="1800" dirty="0" smtClean="0">
                <a:solidFill>
                  <a:schemeClr val="tx2"/>
                </a:solidFill>
                <a:ea typeface="Calibri" charset="0"/>
                <a:cs typeface="Times New Roman" charset="0"/>
              </a:rPr>
              <a:t>il Comitato, che dura in carica 3 anni e svolge la sua attività a titolo gratuito, </a:t>
            </a:r>
            <a:r>
              <a:rPr lang="it-IT" altLang="it-IT" sz="1800" dirty="0" smtClean="0">
                <a:solidFill>
                  <a:srgbClr val="FF0000"/>
                </a:solidFill>
                <a:ea typeface="Calibri" charset="0"/>
                <a:cs typeface="Times New Roman" charset="0"/>
              </a:rPr>
              <a:t>è composto da due commissioni:</a:t>
            </a:r>
          </a:p>
        </p:txBody>
      </p:sp>
    </p:spTree>
    <p:extLst>
      <p:ext uri="{BB962C8B-B14F-4D97-AF65-F5344CB8AC3E}">
        <p14:creationId xmlns:p14="http://schemas.microsoft.com/office/powerpoint/2010/main" val="94830883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77</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545" y="1842869"/>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42 Comitato nazionale del volontariato di protezione civile</a:t>
            </a:r>
          </a:p>
        </p:txBody>
      </p:sp>
      <p:sp>
        <p:nvSpPr>
          <p:cNvPr id="13" name="Rettangolo 12"/>
          <p:cNvSpPr/>
          <p:nvPr/>
        </p:nvSpPr>
        <p:spPr>
          <a:xfrm>
            <a:off x="554513" y="3789040"/>
            <a:ext cx="7993063" cy="264072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1800" dirty="0">
                <a:solidFill>
                  <a:schemeClr val="tx2"/>
                </a:solidFill>
              </a:rPr>
              <a:t>Art. </a:t>
            </a:r>
            <a:r>
              <a:rPr lang="it-IT" altLang="it-IT" sz="1800" dirty="0" smtClean="0">
                <a:solidFill>
                  <a:schemeClr val="tx2"/>
                </a:solidFill>
              </a:rPr>
              <a:t>42</a:t>
            </a:r>
          </a:p>
          <a:p>
            <a:pPr marL="342900" indent="-342900">
              <a:lnSpc>
                <a:spcPct val="115000"/>
              </a:lnSpc>
              <a:buFont typeface="+mj-lt"/>
              <a:buAutoNum type="alphaLcPeriod"/>
            </a:pPr>
            <a:r>
              <a:rPr lang="it-IT" altLang="it-IT" sz="1800" dirty="0" smtClean="0">
                <a:solidFill>
                  <a:srgbClr val="FF0000"/>
                </a:solidFill>
                <a:ea typeface="Calibri" charset="0"/>
                <a:cs typeface="Times New Roman" charset="0"/>
              </a:rPr>
              <a:t>la Commissione nazionale</a:t>
            </a:r>
            <a:r>
              <a:rPr lang="it-IT" altLang="it-IT" sz="1800" dirty="0" smtClean="0">
                <a:solidFill>
                  <a:schemeClr val="tx2"/>
                </a:solidFill>
                <a:ea typeface="Calibri" charset="0"/>
                <a:cs typeface="Times New Roman" charset="0"/>
              </a:rPr>
              <a:t>, composta da un volontario rappresentante per ciascuno dei soggetti iscritti nell’Elenco centrale di cui all’art. 34, comma 3, lettera b), designato dal rispettivo rappresentante legale</a:t>
            </a:r>
          </a:p>
          <a:p>
            <a:pPr marL="342900" indent="-342900">
              <a:lnSpc>
                <a:spcPct val="115000"/>
              </a:lnSpc>
              <a:buFont typeface="+mj-lt"/>
              <a:buAutoNum type="alphaLcPeriod"/>
            </a:pPr>
            <a:r>
              <a:rPr lang="it-IT" altLang="it-IT" sz="1800" dirty="0" smtClean="0">
                <a:solidFill>
                  <a:srgbClr val="FF0000"/>
                </a:solidFill>
                <a:ea typeface="Calibri" charset="0"/>
                <a:cs typeface="Times New Roman" charset="0"/>
              </a:rPr>
              <a:t>la Commissione territoriale</a:t>
            </a:r>
            <a:r>
              <a:rPr lang="it-IT" altLang="it-IT" sz="1800" dirty="0" smtClean="0">
                <a:solidFill>
                  <a:schemeClr val="tx2"/>
                </a:solidFill>
                <a:ea typeface="Calibri" charset="0"/>
                <a:cs typeface="Times New Roman" charset="0"/>
              </a:rPr>
              <a:t>, composta da un volontario rappresentante dei soggetti iscritti in ciascun elenco territoriale di cui all’art. 34, comma 3, lettera a), designato da ciascuna Regione o Provincia autonoma secondo le forme di rappresentanza e consultazione rispettivamente disciplinate</a:t>
            </a:r>
          </a:p>
        </p:txBody>
      </p:sp>
    </p:spTree>
    <p:extLst>
      <p:ext uri="{BB962C8B-B14F-4D97-AF65-F5344CB8AC3E}">
        <p14:creationId xmlns:p14="http://schemas.microsoft.com/office/powerpoint/2010/main" val="64377402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78</a:t>
            </a:fld>
            <a:endParaRPr lang="it-IT" altLang="it-IT" dirty="0">
              <a:latin typeface="+mn-lt"/>
            </a:endParaRPr>
          </a:p>
        </p:txBody>
      </p:sp>
      <p:sp>
        <p:nvSpPr>
          <p:cNvPr id="8" name="Rettangolo 7"/>
          <p:cNvSpPr/>
          <p:nvPr/>
        </p:nvSpPr>
        <p:spPr>
          <a:xfrm>
            <a:off x="557720" y="1003342"/>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a:t>
            </a:r>
            <a:r>
              <a:rPr lang="it-IT" b="1" dirty="0">
                <a:ln w="10541" cmpd="sng">
                  <a:solidFill>
                    <a:srgbClr val="7D7D7D">
                      <a:tint val="100000"/>
                      <a:shade val="100000"/>
                      <a:satMod val="110000"/>
                    </a:srgbClr>
                  </a:solidFill>
                  <a:prstDash val="solid"/>
                </a:ln>
                <a:solidFill>
                  <a:srgbClr val="004EC0"/>
                </a:solidFill>
              </a:rPr>
              <a:t>1</a:t>
            </a:r>
            <a:r>
              <a:rPr lang="it-IT" b="1" dirty="0" smtClean="0">
                <a:ln w="10541" cmpd="sng">
                  <a:solidFill>
                    <a:srgbClr val="7D7D7D">
                      <a:tint val="100000"/>
                      <a:shade val="100000"/>
                      <a:satMod val="110000"/>
                    </a:srgbClr>
                  </a:solidFill>
                  <a:prstDash val="solid"/>
                </a:ln>
                <a:solidFill>
                  <a:srgbClr val="004EC0"/>
                </a:solidFill>
              </a:rPr>
              <a:t> del 2.1.2018</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Codice della Protezione Civile</a:t>
            </a:r>
            <a:endParaRPr lang="it-IT" sz="1600" b="1" dirty="0">
              <a:ln w="10541" cmpd="sng">
                <a:solidFill>
                  <a:srgbClr val="7D7D7D">
                    <a:tint val="100000"/>
                    <a:shade val="100000"/>
                    <a:satMod val="110000"/>
                  </a:srgbClr>
                </a:solidFill>
                <a:prstDash val="solid"/>
              </a:ln>
              <a:solidFill>
                <a:srgbClr val="004EC0"/>
              </a:solidFill>
            </a:endParaRPr>
          </a:p>
        </p:txBody>
      </p:sp>
      <p:sp>
        <p:nvSpPr>
          <p:cNvPr id="9" name="Rettangolo 8"/>
          <p:cNvSpPr/>
          <p:nvPr/>
        </p:nvSpPr>
        <p:spPr>
          <a:xfrm>
            <a:off x="557545" y="1842869"/>
            <a:ext cx="7992888" cy="175432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Capo V Partecipazione dei Cittadini e</a:t>
            </a:r>
          </a:p>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del volontariato Organizzato</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Sezione II  disciplina della partecipazione del volontariato organizzato alle attività di protezione civile</a:t>
            </a:r>
          </a:p>
          <a:p>
            <a:pPr algn="ctr" eaLnBrk="1" hangingPunct="1">
              <a:defRPr/>
            </a:pPr>
            <a:r>
              <a:rPr lang="it-IT" sz="2000" b="1" dirty="0" smtClean="0">
                <a:ln w="10541" cmpd="sng">
                  <a:solidFill>
                    <a:srgbClr val="7D7D7D">
                      <a:tint val="100000"/>
                      <a:shade val="100000"/>
                      <a:satMod val="110000"/>
                    </a:srgbClr>
                  </a:solidFill>
                  <a:prstDash val="solid"/>
                </a:ln>
                <a:solidFill>
                  <a:srgbClr val="FF0000"/>
                </a:solidFill>
              </a:rPr>
              <a:t>Art. 42 Comitato nazionale del volontariato di protezione civile</a:t>
            </a:r>
          </a:p>
        </p:txBody>
      </p:sp>
      <p:sp>
        <p:nvSpPr>
          <p:cNvPr id="13" name="Rettangolo 12"/>
          <p:cNvSpPr/>
          <p:nvPr/>
        </p:nvSpPr>
        <p:spPr>
          <a:xfrm>
            <a:off x="554513" y="3789040"/>
            <a:ext cx="7993063" cy="2640723"/>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1800" dirty="0">
                <a:solidFill>
                  <a:schemeClr val="tx2"/>
                </a:solidFill>
              </a:rPr>
              <a:t>Art. </a:t>
            </a:r>
            <a:r>
              <a:rPr lang="it-IT" altLang="it-IT" sz="1800" dirty="0" smtClean="0">
                <a:solidFill>
                  <a:schemeClr val="tx2"/>
                </a:solidFill>
              </a:rPr>
              <a:t>42</a:t>
            </a:r>
            <a:endParaRPr lang="it-IT" altLang="it-IT" sz="1800" dirty="0">
              <a:solidFill>
                <a:schemeClr val="tx2"/>
              </a:solidFill>
              <a:ea typeface="Calibri" charset="0"/>
              <a:cs typeface="Times New Roman" charset="0"/>
            </a:endParaRPr>
          </a:p>
          <a:p>
            <a:pPr marL="342900" indent="-342900">
              <a:lnSpc>
                <a:spcPct val="115000"/>
              </a:lnSpc>
              <a:buAutoNum type="arabicPeriod" startAt="3"/>
            </a:pPr>
            <a:r>
              <a:rPr lang="it-IT" altLang="it-IT" sz="1800" dirty="0" smtClean="0">
                <a:solidFill>
                  <a:schemeClr val="tx2"/>
                </a:solidFill>
                <a:ea typeface="Calibri" charset="0"/>
                <a:cs typeface="Times New Roman" charset="0"/>
              </a:rPr>
              <a:t>Il Comitato, che si riunisce in plenaria mediante incontri dei rappresentanti delle due Commissioni, designati in egual misura dalle stesse, e le due Commissioni adottano i rispettivi regolamenti di funzionamento, individuando, un organismo direttivo ristretto composto da non più di 10 membri con il compito di stimolarne e promuoverne l’attività</a:t>
            </a:r>
          </a:p>
          <a:p>
            <a:pPr marL="342900" indent="-342900">
              <a:lnSpc>
                <a:spcPct val="115000"/>
              </a:lnSpc>
              <a:buAutoNum type="arabicPeriod" startAt="3"/>
            </a:pPr>
            <a:r>
              <a:rPr lang="it-IT" altLang="it-IT" sz="1800" dirty="0" smtClean="0">
                <a:solidFill>
                  <a:schemeClr val="tx2"/>
                </a:solidFill>
                <a:ea typeface="Calibri" charset="0"/>
                <a:cs typeface="Times New Roman" charset="0"/>
              </a:rPr>
              <a:t>Fino all’insediamento del Comitato di cui al comma 1, continua ad operare la Consulta Nazionale costituita con decreto del </a:t>
            </a:r>
            <a:r>
              <a:rPr lang="it-IT" altLang="it-IT" sz="1800" dirty="0" err="1" smtClean="0">
                <a:solidFill>
                  <a:schemeClr val="tx2"/>
                </a:solidFill>
                <a:ea typeface="Calibri" charset="0"/>
                <a:cs typeface="Times New Roman" charset="0"/>
              </a:rPr>
              <a:t>CdM</a:t>
            </a:r>
            <a:r>
              <a:rPr lang="it-IT" altLang="it-IT" sz="1800" dirty="0" smtClean="0">
                <a:solidFill>
                  <a:schemeClr val="tx2"/>
                </a:solidFill>
                <a:ea typeface="Calibri" charset="0"/>
                <a:cs typeface="Times New Roman" charset="0"/>
              </a:rPr>
              <a:t> del 25.01.2008 </a:t>
            </a:r>
            <a:endParaRPr lang="it-IT" altLang="it-IT" sz="1800" dirty="0" smtClean="0">
              <a:solidFill>
                <a:schemeClr val="tx2"/>
              </a:solidFill>
            </a:endParaRPr>
          </a:p>
        </p:txBody>
      </p:sp>
    </p:spTree>
    <p:extLst>
      <p:ext uri="{BB962C8B-B14F-4D97-AF65-F5344CB8AC3E}">
        <p14:creationId xmlns:p14="http://schemas.microsoft.com/office/powerpoint/2010/main" val="71170934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79</a:t>
            </a:fld>
            <a:endParaRPr lang="it-IT" altLang="it-IT" dirty="0">
              <a:latin typeface="+mn-lt"/>
            </a:endParaRPr>
          </a:p>
        </p:txBody>
      </p:sp>
      <p:sp>
        <p:nvSpPr>
          <p:cNvPr id="8" name="Rettangolo 7"/>
          <p:cNvSpPr/>
          <p:nvPr/>
        </p:nvSpPr>
        <p:spPr>
          <a:xfrm>
            <a:off x="568869" y="3573016"/>
            <a:ext cx="7992888" cy="92333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sz="1800" dirty="0" smtClean="0">
                <a:ln w="10541" cmpd="sng">
                  <a:solidFill>
                    <a:srgbClr val="7D7D7D">
                      <a:tint val="100000"/>
                      <a:shade val="100000"/>
                      <a:satMod val="110000"/>
                    </a:srgbClr>
                  </a:solidFill>
                  <a:prstDash val="solid"/>
                </a:ln>
                <a:solidFill>
                  <a:srgbClr val="004EC0"/>
                </a:solidFill>
              </a:rPr>
              <a:t>Contatto:</a:t>
            </a:r>
          </a:p>
          <a:p>
            <a:pPr algn="ctr" eaLnBrk="1" hangingPunct="1">
              <a:defRPr/>
            </a:pPr>
            <a:r>
              <a:rPr lang="it-IT" sz="1800" dirty="0" smtClean="0">
                <a:ln w="10541" cmpd="sng">
                  <a:solidFill>
                    <a:srgbClr val="7D7D7D">
                      <a:tint val="100000"/>
                      <a:shade val="100000"/>
                      <a:satMod val="110000"/>
                    </a:srgbClr>
                  </a:solidFill>
                  <a:prstDash val="solid"/>
                </a:ln>
                <a:solidFill>
                  <a:srgbClr val="004EC0"/>
                </a:solidFill>
              </a:rPr>
              <a:t>cav. Dario </a:t>
            </a:r>
            <a:r>
              <a:rPr lang="it-IT" sz="1800" dirty="0" smtClean="0">
                <a:ln w="10541" cmpd="sng">
                  <a:solidFill>
                    <a:srgbClr val="7D7D7D">
                      <a:tint val="100000"/>
                      <a:shade val="100000"/>
                      <a:satMod val="110000"/>
                    </a:srgbClr>
                  </a:solidFill>
                  <a:prstDash val="solid"/>
                </a:ln>
                <a:solidFill>
                  <a:srgbClr val="004EC0"/>
                </a:solidFill>
              </a:rPr>
              <a:t>Pasini </a:t>
            </a:r>
            <a:r>
              <a:rPr lang="mr-IN" sz="1800" dirty="0" smtClean="0">
                <a:ln w="10541" cmpd="sng">
                  <a:solidFill>
                    <a:srgbClr val="7D7D7D">
                      <a:tint val="100000"/>
                      <a:shade val="100000"/>
                      <a:satMod val="110000"/>
                    </a:srgbClr>
                  </a:solidFill>
                  <a:prstDash val="solid"/>
                </a:ln>
                <a:solidFill>
                  <a:srgbClr val="004EC0"/>
                </a:solidFill>
              </a:rPr>
              <a:t>–</a:t>
            </a:r>
            <a:r>
              <a:rPr lang="it-IT" sz="1800" dirty="0" smtClean="0">
                <a:ln w="10541" cmpd="sng">
                  <a:solidFill>
                    <a:srgbClr val="7D7D7D">
                      <a:tint val="100000"/>
                      <a:shade val="100000"/>
                      <a:satMod val="110000"/>
                    </a:srgbClr>
                  </a:solidFill>
                  <a:prstDash val="solid"/>
                </a:ln>
                <a:solidFill>
                  <a:srgbClr val="004EC0"/>
                </a:solidFill>
              </a:rPr>
              <a:t> telefono 334.11 56 924 </a:t>
            </a:r>
            <a:r>
              <a:rPr lang="mr-IN" sz="1800" dirty="0" smtClean="0">
                <a:ln w="10541" cmpd="sng">
                  <a:solidFill>
                    <a:srgbClr val="7D7D7D">
                      <a:tint val="100000"/>
                      <a:shade val="100000"/>
                      <a:satMod val="110000"/>
                    </a:srgbClr>
                  </a:solidFill>
                  <a:prstDash val="solid"/>
                </a:ln>
                <a:solidFill>
                  <a:srgbClr val="004EC0"/>
                </a:solidFill>
              </a:rPr>
              <a:t>–</a:t>
            </a:r>
            <a:r>
              <a:rPr lang="it-IT" sz="1800" dirty="0" smtClean="0">
                <a:ln w="10541" cmpd="sng">
                  <a:solidFill>
                    <a:srgbClr val="7D7D7D">
                      <a:tint val="100000"/>
                      <a:shade val="100000"/>
                      <a:satMod val="110000"/>
                    </a:srgbClr>
                  </a:solidFill>
                  <a:prstDash val="solid"/>
                </a:ln>
                <a:solidFill>
                  <a:srgbClr val="004EC0"/>
                </a:solidFill>
              </a:rPr>
              <a:t> mail </a:t>
            </a:r>
            <a:r>
              <a:rPr lang="it-IT" sz="1800" dirty="0" smtClean="0">
                <a:ln w="10541" cmpd="sng">
                  <a:solidFill>
                    <a:srgbClr val="7D7D7D">
                      <a:tint val="100000"/>
                      <a:shade val="100000"/>
                      <a:satMod val="110000"/>
                    </a:srgbClr>
                  </a:solidFill>
                  <a:prstDash val="solid"/>
                </a:ln>
                <a:solidFill>
                  <a:srgbClr val="004EC0"/>
                </a:solidFill>
                <a:hlinkClick r:id="rId5"/>
              </a:rPr>
              <a:t>d.pasini@ccv-mi.org</a:t>
            </a:r>
            <a:endParaRPr lang="it-IT" sz="1800" dirty="0" smtClean="0">
              <a:ln w="10541" cmpd="sng">
                <a:solidFill>
                  <a:srgbClr val="7D7D7D">
                    <a:tint val="100000"/>
                    <a:shade val="100000"/>
                    <a:satMod val="110000"/>
                  </a:srgbClr>
                </a:solidFill>
                <a:prstDash val="solid"/>
              </a:ln>
              <a:solidFill>
                <a:srgbClr val="004EC0"/>
              </a:solidFill>
            </a:endParaRPr>
          </a:p>
          <a:p>
            <a:pPr algn="ctr" eaLnBrk="1" hangingPunct="1">
              <a:defRPr/>
            </a:pPr>
            <a:r>
              <a:rPr lang="it-IT" sz="1800" dirty="0" smtClean="0">
                <a:ln w="10541" cmpd="sng">
                  <a:solidFill>
                    <a:srgbClr val="7D7D7D">
                      <a:tint val="100000"/>
                      <a:shade val="100000"/>
                      <a:satMod val="110000"/>
                    </a:srgbClr>
                  </a:solidFill>
                  <a:prstDash val="solid"/>
                </a:ln>
                <a:solidFill>
                  <a:srgbClr val="004EC0"/>
                </a:solidFill>
              </a:rPr>
              <a:t>pagina </a:t>
            </a:r>
            <a:r>
              <a:rPr lang="it-IT" sz="1800" dirty="0" err="1" smtClean="0">
                <a:ln w="10541" cmpd="sng">
                  <a:solidFill>
                    <a:srgbClr val="7D7D7D">
                      <a:tint val="100000"/>
                      <a:shade val="100000"/>
                      <a:satMod val="110000"/>
                    </a:srgbClr>
                  </a:solidFill>
                  <a:prstDash val="solid"/>
                </a:ln>
                <a:solidFill>
                  <a:srgbClr val="004EC0"/>
                </a:solidFill>
              </a:rPr>
              <a:t>facebook</a:t>
            </a:r>
            <a:r>
              <a:rPr lang="it-IT" sz="1800" dirty="0" smtClean="0">
                <a:ln w="10541" cmpd="sng">
                  <a:solidFill>
                    <a:srgbClr val="7D7D7D">
                      <a:tint val="100000"/>
                      <a:shade val="100000"/>
                      <a:satMod val="110000"/>
                    </a:srgbClr>
                  </a:solidFill>
                  <a:prstDash val="solid"/>
                </a:ln>
                <a:solidFill>
                  <a:srgbClr val="004EC0"/>
                </a:solidFill>
              </a:rPr>
              <a:t> </a:t>
            </a:r>
            <a:r>
              <a:rPr lang="it-IT" sz="1800" dirty="0" err="1" smtClean="0">
                <a:ln w="10541" cmpd="sng">
                  <a:solidFill>
                    <a:srgbClr val="7D7D7D">
                      <a:tint val="100000"/>
                      <a:shade val="100000"/>
                      <a:satMod val="110000"/>
                    </a:srgbClr>
                  </a:solidFill>
                  <a:prstDash val="solid"/>
                </a:ln>
                <a:solidFill>
                  <a:srgbClr val="004EC0"/>
                </a:solidFill>
              </a:rPr>
              <a:t>ccv.milano</a:t>
            </a:r>
            <a:endParaRPr lang="it-IT" sz="1800" dirty="0">
              <a:ln w="10541" cmpd="sng">
                <a:solidFill>
                  <a:srgbClr val="7D7D7D">
                    <a:tint val="100000"/>
                    <a:shade val="100000"/>
                    <a:satMod val="110000"/>
                  </a:srgbClr>
                </a:solidFill>
                <a:prstDash val="solid"/>
              </a:ln>
              <a:solidFill>
                <a:srgbClr val="004EC0"/>
              </a:solidFill>
            </a:endParaRPr>
          </a:p>
        </p:txBody>
      </p:sp>
      <p:sp>
        <p:nvSpPr>
          <p:cNvPr id="13" name="Rettangolo 12"/>
          <p:cNvSpPr/>
          <p:nvPr/>
        </p:nvSpPr>
        <p:spPr>
          <a:xfrm>
            <a:off x="575556" y="2564832"/>
            <a:ext cx="7993063" cy="729430"/>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15000"/>
              </a:lnSpc>
            </a:pPr>
            <a:r>
              <a:rPr lang="it-IT" altLang="it-IT" sz="1800" dirty="0" smtClean="0">
                <a:solidFill>
                  <a:schemeClr val="tx2"/>
                </a:solidFill>
              </a:rPr>
              <a:t>Si ringrazia </a:t>
            </a:r>
            <a:r>
              <a:rPr lang="it-IT" altLang="it-IT" sz="1800" dirty="0" smtClean="0">
                <a:solidFill>
                  <a:schemeClr val="tx2"/>
                </a:solidFill>
              </a:rPr>
              <a:t>la </a:t>
            </a:r>
            <a:r>
              <a:rPr lang="it-IT" altLang="it-IT" sz="1800" dirty="0" err="1" smtClean="0">
                <a:solidFill>
                  <a:schemeClr val="tx2"/>
                </a:solidFill>
              </a:rPr>
              <a:t>Fir</a:t>
            </a:r>
            <a:r>
              <a:rPr lang="it-IT" altLang="it-IT" sz="1800" dirty="0" smtClean="0">
                <a:solidFill>
                  <a:schemeClr val="tx2"/>
                </a:solidFill>
              </a:rPr>
              <a:t>-Cb SER </a:t>
            </a:r>
            <a:r>
              <a:rPr lang="it-IT" altLang="it-IT" sz="1800" dirty="0" smtClean="0">
                <a:solidFill>
                  <a:schemeClr val="tx2"/>
                </a:solidFill>
              </a:rPr>
              <a:t>per </a:t>
            </a:r>
            <a:r>
              <a:rPr lang="it-IT" altLang="it-IT" sz="1800" dirty="0" smtClean="0">
                <a:solidFill>
                  <a:schemeClr val="tx2"/>
                </a:solidFill>
              </a:rPr>
              <a:t>il materiale messo a disposizione attraverso la sua organizzazione </a:t>
            </a:r>
            <a:r>
              <a:rPr lang="it-IT" altLang="it-IT" sz="1800" dirty="0" smtClean="0">
                <a:solidFill>
                  <a:schemeClr val="tx2"/>
                </a:solidFill>
              </a:rPr>
              <a:t>nazionale</a:t>
            </a:r>
            <a:endParaRPr lang="it-IT" altLang="it-IT" sz="1800" dirty="0" smtClean="0">
              <a:solidFill>
                <a:schemeClr val="tx2"/>
              </a:solidFill>
            </a:endParaRPr>
          </a:p>
        </p:txBody>
      </p:sp>
      <p:sp>
        <p:nvSpPr>
          <p:cNvPr id="10" name="Rettangolo 9"/>
          <p:cNvSpPr/>
          <p:nvPr/>
        </p:nvSpPr>
        <p:spPr>
          <a:xfrm>
            <a:off x="568869" y="1748393"/>
            <a:ext cx="7992888" cy="646331"/>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sz="3600" dirty="0" smtClean="0">
                <a:ln w="10541" cmpd="sng">
                  <a:solidFill>
                    <a:srgbClr val="7D7D7D">
                      <a:tint val="100000"/>
                      <a:shade val="100000"/>
                      <a:satMod val="110000"/>
                    </a:srgbClr>
                  </a:solidFill>
                  <a:prstDash val="solid"/>
                </a:ln>
                <a:solidFill>
                  <a:srgbClr val="004EC0"/>
                </a:solidFill>
              </a:rPr>
              <a:t>Buon volontariato a tutti voi .....</a:t>
            </a:r>
            <a:endParaRPr lang="it-IT" sz="3600" dirty="0">
              <a:ln w="10541" cmpd="sng">
                <a:solidFill>
                  <a:srgbClr val="7D7D7D">
                    <a:tint val="100000"/>
                    <a:shade val="100000"/>
                    <a:satMod val="110000"/>
                  </a:srgbClr>
                </a:solidFill>
                <a:prstDash val="solid"/>
              </a:ln>
              <a:solidFill>
                <a:srgbClr val="004EC0"/>
              </a:solidFill>
            </a:endParaRPr>
          </a:p>
        </p:txBody>
      </p:sp>
    </p:spTree>
    <p:extLst>
      <p:ext uri="{BB962C8B-B14F-4D97-AF65-F5344CB8AC3E}">
        <p14:creationId xmlns:p14="http://schemas.microsoft.com/office/powerpoint/2010/main" val="554577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527342" y="1340768"/>
            <a:ext cx="7992888" cy="707886"/>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Legge 996 del 1970</a:t>
            </a:r>
          </a:p>
          <a:p>
            <a:pPr algn="ctr" eaLnBrk="1" hangingPunct="1">
              <a:defRPr/>
            </a:pPr>
            <a:r>
              <a:rPr lang="it-IT" sz="1600" b="1" dirty="0" smtClean="0">
                <a:ln w="10541" cmpd="sng">
                  <a:solidFill>
                    <a:srgbClr val="7D7D7D">
                      <a:tint val="100000"/>
                      <a:shade val="100000"/>
                      <a:satMod val="110000"/>
                    </a:srgbClr>
                  </a:solidFill>
                  <a:prstDash val="solid"/>
                </a:ln>
                <a:solidFill>
                  <a:srgbClr val="FF0000"/>
                </a:solidFill>
              </a:rPr>
              <a:t>il concetto di protezione civile prima del 1970 non esisteva, interveniva lo Stato</a:t>
            </a:r>
          </a:p>
        </p:txBody>
      </p:sp>
      <p:sp>
        <p:nvSpPr>
          <p:cNvPr id="10" name="Rettangolo 9"/>
          <p:cNvSpPr/>
          <p:nvPr/>
        </p:nvSpPr>
        <p:spPr>
          <a:xfrm>
            <a:off x="827584" y="2460230"/>
            <a:ext cx="3886128" cy="461665"/>
          </a:xfrm>
          <a:prstGeom prst="rect">
            <a:avLst/>
          </a:prstGeom>
          <a:noFill/>
        </p:spPr>
        <p:txBody>
          <a:bodyPr wrap="none">
            <a:spAutoFit/>
          </a:bodyPr>
          <a:lstStyle/>
          <a:p>
            <a:pPr marL="342900" indent="-342900">
              <a:buFont typeface="Arial" charset="0"/>
              <a:buChar char="•"/>
            </a:pPr>
            <a:r>
              <a:rPr lang="it-IT" b="1" dirty="0" smtClean="0">
                <a:ln w="10541" cmpd="sng">
                  <a:solidFill>
                    <a:srgbClr val="7D7D7D">
                      <a:tint val="100000"/>
                      <a:shade val="100000"/>
                      <a:satMod val="110000"/>
                    </a:srgbClr>
                  </a:solidFill>
                  <a:prstDash val="solid"/>
                </a:ln>
                <a:solidFill>
                  <a:srgbClr val="004EC0"/>
                </a:solidFill>
                <a:latin typeface="+mn-lt"/>
              </a:rPr>
              <a:t>I soggetti coinvolti </a:t>
            </a:r>
            <a:r>
              <a:rPr lang="it-IT" sz="2000" b="1" dirty="0" smtClean="0">
                <a:ln w="10541" cmpd="sng">
                  <a:solidFill>
                    <a:srgbClr val="7D7D7D">
                      <a:tint val="100000"/>
                      <a:shade val="100000"/>
                      <a:satMod val="110000"/>
                    </a:srgbClr>
                  </a:solidFill>
                  <a:prstDash val="solid"/>
                </a:ln>
                <a:solidFill>
                  <a:srgbClr val="FF0000"/>
                </a:solidFill>
                <a:latin typeface="+mn-lt"/>
              </a:rPr>
              <a:t>(lo stato)</a:t>
            </a:r>
          </a:p>
        </p:txBody>
      </p:sp>
      <p:sp>
        <p:nvSpPr>
          <p:cNvPr id="7" name="Rettangolo 6"/>
          <p:cNvSpPr/>
          <p:nvPr/>
        </p:nvSpPr>
        <p:spPr>
          <a:xfrm>
            <a:off x="827584" y="4005064"/>
            <a:ext cx="4283032" cy="1077218"/>
          </a:xfrm>
          <a:prstGeom prst="rect">
            <a:avLst/>
          </a:prstGeom>
          <a:noFill/>
        </p:spPr>
        <p:txBody>
          <a:bodyPr wrap="none">
            <a:spAutoFit/>
          </a:bodyPr>
          <a:lstStyle/>
          <a:p>
            <a:pPr marL="457200" marR="0" lvl="0" indent="-457200" defTabSz="914400" eaLnBrk="1" fontAlgn="auto" latinLnBrk="0" hangingPunct="1">
              <a:lnSpc>
                <a:spcPct val="100000"/>
              </a:lnSpc>
              <a:spcBef>
                <a:spcPts val="0"/>
              </a:spcBef>
              <a:spcAft>
                <a:spcPts val="0"/>
              </a:spcAft>
              <a:buClrTx/>
              <a:buSzTx/>
              <a:buFont typeface="Arial" charset="0"/>
              <a:buChar char="•"/>
              <a:tabLst/>
              <a:defRPr/>
            </a:pPr>
            <a:r>
              <a:rPr lang="it-IT" sz="3200" dirty="0" smtClean="0">
                <a:ln w="10541" cmpd="sng">
                  <a:solidFill>
                    <a:srgbClr val="7D7D7D">
                      <a:tint val="100000"/>
                      <a:shade val="100000"/>
                      <a:satMod val="110000"/>
                    </a:srgbClr>
                  </a:solidFill>
                  <a:prstDash val="solid"/>
                </a:ln>
                <a:solidFill>
                  <a:srgbClr val="004EC0"/>
                </a:solidFill>
                <a:latin typeface="+mn-lt"/>
              </a:rPr>
              <a:t>Ministero dell’Interno</a:t>
            </a:r>
          </a:p>
          <a:p>
            <a:pPr marL="457200" marR="0" lvl="0" indent="-457200" defTabSz="914400" eaLnBrk="1" fontAlgn="auto" latinLnBrk="0" hangingPunct="1">
              <a:lnSpc>
                <a:spcPct val="100000"/>
              </a:lnSpc>
              <a:spcBef>
                <a:spcPts val="0"/>
              </a:spcBef>
              <a:spcAft>
                <a:spcPts val="0"/>
              </a:spcAft>
              <a:buClrTx/>
              <a:buSzTx/>
              <a:buFont typeface="Arial" charset="0"/>
              <a:buChar char="•"/>
              <a:tabLst/>
              <a:defRPr/>
            </a:pPr>
            <a:r>
              <a:rPr lang="it-IT" sz="3200" dirty="0" smtClean="0">
                <a:ln w="10541" cmpd="sng">
                  <a:solidFill>
                    <a:srgbClr val="7D7D7D">
                      <a:tint val="100000"/>
                      <a:shade val="100000"/>
                      <a:satMod val="110000"/>
                    </a:srgbClr>
                  </a:solidFill>
                  <a:prstDash val="solid"/>
                </a:ln>
                <a:solidFill>
                  <a:srgbClr val="004EC0"/>
                </a:solidFill>
                <a:latin typeface="+mn-lt"/>
              </a:rPr>
              <a:t>I Vigili del fuoco</a:t>
            </a:r>
          </a:p>
        </p:txBody>
      </p:sp>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8</a:t>
            </a:fld>
            <a:endParaRPr lang="it-IT" altLang="it-IT" dirty="0">
              <a:latin typeface="+mn-lt"/>
            </a:endParaRPr>
          </a:p>
        </p:txBody>
      </p:sp>
    </p:spTree>
    <p:extLst>
      <p:ext uri="{BB962C8B-B14F-4D97-AF65-F5344CB8AC3E}">
        <p14:creationId xmlns:p14="http://schemas.microsoft.com/office/powerpoint/2010/main" val="1190738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Immagine 1" descr="banner-def #201501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88913"/>
            <a:ext cx="79930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dirty="0" smtClean="0">
                <a:latin typeface="+mn-lt"/>
              </a:rPr>
              <a:t>a cura di Dario Pasini</a:t>
            </a:r>
            <a:endParaRPr lang="it-IT" dirty="0">
              <a:latin typeface="+mn-lt"/>
            </a:endParaRPr>
          </a:p>
        </p:txBody>
      </p:sp>
      <p:sp>
        <p:nvSpPr>
          <p:cNvPr id="4" name="Segnaposto numero diapositiva 3"/>
          <p:cNvSpPr>
            <a:spLocks noGrp="1"/>
          </p:cNvSpPr>
          <p:nvPr>
            <p:ph type="sldNum" sz="quarter" idx="12"/>
          </p:nvPr>
        </p:nvSpPr>
        <p:spPr/>
        <p:txBody>
          <a:bodyPr/>
          <a:lstStyle/>
          <a:p>
            <a:pPr>
              <a:defRPr/>
            </a:pPr>
            <a:fld id="{3DFC100E-E653-2449-AED7-68BAFA1300C3}" type="slidenum">
              <a:rPr lang="it-IT" altLang="it-IT" smtClean="0">
                <a:latin typeface="+mn-lt"/>
              </a:rPr>
              <a:pPr>
                <a:defRPr/>
              </a:pPr>
              <a:t>9</a:t>
            </a:fld>
            <a:endParaRPr lang="it-IT" altLang="it-IT" dirty="0">
              <a:latin typeface="+mn-lt"/>
            </a:endParaRPr>
          </a:p>
        </p:txBody>
      </p:sp>
      <p:sp>
        <p:nvSpPr>
          <p:cNvPr id="8" name="Rettangolo 7"/>
          <p:cNvSpPr/>
          <p:nvPr/>
        </p:nvSpPr>
        <p:spPr>
          <a:xfrm>
            <a:off x="575556" y="1281711"/>
            <a:ext cx="7992888" cy="954107"/>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D. </a:t>
            </a:r>
            <a:r>
              <a:rPr lang="it-IT" b="1" dirty="0" err="1" smtClean="0">
                <a:ln w="10541" cmpd="sng">
                  <a:solidFill>
                    <a:srgbClr val="7D7D7D">
                      <a:tint val="100000"/>
                      <a:shade val="100000"/>
                      <a:satMod val="110000"/>
                    </a:srgbClr>
                  </a:solidFill>
                  <a:prstDash val="solid"/>
                </a:ln>
                <a:solidFill>
                  <a:srgbClr val="004EC0"/>
                </a:solidFill>
              </a:rPr>
              <a:t>Lgs</a:t>
            </a:r>
            <a:r>
              <a:rPr lang="it-IT" b="1" dirty="0" smtClean="0">
                <a:ln w="10541" cmpd="sng">
                  <a:solidFill>
                    <a:srgbClr val="7D7D7D">
                      <a:tint val="100000"/>
                      <a:shade val="100000"/>
                      <a:satMod val="110000"/>
                    </a:srgbClr>
                  </a:solidFill>
                  <a:prstDash val="solid"/>
                </a:ln>
                <a:solidFill>
                  <a:srgbClr val="004EC0"/>
                </a:solidFill>
              </a:rPr>
              <a:t>. 117 del 3.7.2017</a:t>
            </a:r>
          </a:p>
          <a:p>
            <a:pPr algn="ctr" eaLnBrk="1" hangingPunct="1">
              <a:defRPr/>
            </a:pPr>
            <a:r>
              <a:rPr lang="it-IT" sz="1600" b="1" dirty="0" smtClean="0">
                <a:ln w="10541" cmpd="sng">
                  <a:solidFill>
                    <a:srgbClr val="7D7D7D">
                      <a:tint val="100000"/>
                      <a:shade val="100000"/>
                      <a:satMod val="110000"/>
                    </a:srgbClr>
                  </a:solidFill>
                  <a:prstDash val="solid"/>
                </a:ln>
                <a:solidFill>
                  <a:srgbClr val="004EC0"/>
                </a:solidFill>
              </a:rPr>
              <a:t>Testo unico del Terzo Settore</a:t>
            </a:r>
            <a:endParaRPr lang="it-IT" sz="1600" b="1" dirty="0">
              <a:ln w="10541" cmpd="sng">
                <a:solidFill>
                  <a:srgbClr val="7D7D7D">
                    <a:tint val="100000"/>
                    <a:shade val="100000"/>
                    <a:satMod val="110000"/>
                  </a:srgbClr>
                </a:solidFill>
                <a:prstDash val="solid"/>
              </a:ln>
              <a:solidFill>
                <a:srgbClr val="004EC0"/>
              </a:solidFill>
            </a:endParaRPr>
          </a:p>
          <a:p>
            <a:pPr marL="285750" indent="-285750" algn="ctr" eaLnBrk="1" hangingPunct="1">
              <a:buFont typeface="Arial" charset="0"/>
              <a:buChar char="•"/>
              <a:defRPr/>
            </a:pPr>
            <a:r>
              <a:rPr lang="it-IT" sz="1600" b="1" dirty="0" smtClean="0">
                <a:ln w="10541" cmpd="sng">
                  <a:solidFill>
                    <a:srgbClr val="7D7D7D">
                      <a:tint val="100000"/>
                      <a:shade val="100000"/>
                      <a:satMod val="110000"/>
                    </a:srgbClr>
                  </a:solidFill>
                  <a:prstDash val="solid"/>
                </a:ln>
                <a:solidFill>
                  <a:srgbClr val="FF0000"/>
                </a:solidFill>
              </a:rPr>
              <a:t>Il Volontariato</a:t>
            </a:r>
          </a:p>
        </p:txBody>
      </p:sp>
      <p:sp>
        <p:nvSpPr>
          <p:cNvPr id="7" name="Rettangolo 6"/>
          <p:cNvSpPr/>
          <p:nvPr/>
        </p:nvSpPr>
        <p:spPr>
          <a:xfrm>
            <a:off x="691156" y="2612098"/>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1 Le Finalità </a:t>
            </a: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9" name="Rettangolo 8"/>
          <p:cNvSpPr/>
          <p:nvPr/>
        </p:nvSpPr>
        <p:spPr>
          <a:xfrm>
            <a:off x="575556" y="2583577"/>
            <a:ext cx="7992888" cy="461665"/>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algn="ctr" eaLnBrk="1" hangingPunct="1">
              <a:defRPr/>
            </a:pPr>
            <a:r>
              <a:rPr lang="it-IT" b="1" dirty="0" smtClean="0">
                <a:ln w="10541" cmpd="sng">
                  <a:solidFill>
                    <a:srgbClr val="7D7D7D">
                      <a:tint val="100000"/>
                      <a:shade val="100000"/>
                      <a:satMod val="110000"/>
                    </a:srgbClr>
                  </a:solidFill>
                  <a:prstDash val="solid"/>
                </a:ln>
                <a:solidFill>
                  <a:srgbClr val="004EC0"/>
                </a:solidFill>
              </a:rPr>
              <a:t>Art. 1 Le Finalità </a:t>
            </a:r>
            <a:endParaRPr lang="it-IT" sz="1600" b="1" dirty="0" smtClean="0">
              <a:ln w="10541" cmpd="sng">
                <a:solidFill>
                  <a:srgbClr val="7D7D7D">
                    <a:tint val="100000"/>
                    <a:shade val="100000"/>
                    <a:satMod val="110000"/>
                  </a:srgbClr>
                </a:solidFill>
                <a:prstDash val="solid"/>
              </a:ln>
              <a:solidFill>
                <a:srgbClr val="FF0000"/>
              </a:solidFill>
            </a:endParaRPr>
          </a:p>
        </p:txBody>
      </p:sp>
      <p:sp>
        <p:nvSpPr>
          <p:cNvPr id="10" name="Rettangolo 9"/>
          <p:cNvSpPr/>
          <p:nvPr/>
        </p:nvSpPr>
        <p:spPr>
          <a:xfrm>
            <a:off x="558162" y="3590472"/>
            <a:ext cx="7992888" cy="120032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a:spAutoFit/>
          </a:bodyPr>
          <a:lstStyle/>
          <a:p>
            <a:pPr marL="114300" indent="0" algn="ctr">
              <a:buNone/>
            </a:pPr>
            <a:r>
              <a:rPr lang="it-IT" dirty="0">
                <a:solidFill>
                  <a:schemeClr val="tx2"/>
                </a:solidFill>
              </a:rPr>
              <a:t>Sostenere l’autonoma iniziativa dei cittadini che concorrono anche in forma associativa a perseguire il bene comune (favorire lo sviluppo del terzo settore)</a:t>
            </a:r>
          </a:p>
        </p:txBody>
      </p:sp>
    </p:spTree>
    <p:extLst>
      <p:ext uri="{BB962C8B-B14F-4D97-AF65-F5344CB8AC3E}">
        <p14:creationId xmlns:p14="http://schemas.microsoft.com/office/powerpoint/2010/main" val="292638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804</TotalTime>
  <Words>7487</Words>
  <Application>Microsoft Macintosh PowerPoint</Application>
  <PresentationFormat>Presentazione su schermo (4:3)</PresentationFormat>
  <Paragraphs>885</Paragraphs>
  <Slides>79</Slides>
  <Notes>74</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79</vt:i4>
      </vt:variant>
    </vt:vector>
  </HeadingPairs>
  <TitlesOfParts>
    <vt:vector size="88" baseType="lpstr">
      <vt:lpstr>Mangal</vt:lpstr>
      <vt:lpstr>ＭＳ Ｐゴシック</vt:lpstr>
      <vt:lpstr>SimSun</vt:lpstr>
      <vt:lpstr>Wingdings</vt:lpstr>
      <vt:lpstr>ヒラギノ角ゴ Pro W3</vt:lpstr>
      <vt:lpstr>Arial</vt:lpstr>
      <vt:lpstr>Calibri</vt:lpstr>
      <vt:lpstr>Times New Roman</vt:lpstr>
      <vt:lpstr>Tema di Office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y</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y</dc:creator>
  <cp:lastModifiedBy>Dario Pasini</cp:lastModifiedBy>
  <cp:revision>137</cp:revision>
  <dcterms:created xsi:type="dcterms:W3CDTF">2007-04-22T14:06:47Z</dcterms:created>
  <dcterms:modified xsi:type="dcterms:W3CDTF">2018-02-17T00:52:30Z</dcterms:modified>
</cp:coreProperties>
</file>