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58"/>
  </p:notesMasterIdLst>
  <p:handoutMasterIdLst>
    <p:handoutMasterId r:id="rId59"/>
  </p:handoutMasterIdLst>
  <p:sldIdLst>
    <p:sldId id="278" r:id="rId2"/>
    <p:sldId id="279" r:id="rId3"/>
    <p:sldId id="280" r:id="rId4"/>
    <p:sldId id="281" r:id="rId5"/>
    <p:sldId id="282" r:id="rId6"/>
    <p:sldId id="283" r:id="rId7"/>
    <p:sldId id="284" r:id="rId8"/>
    <p:sldId id="285" r:id="rId9"/>
    <p:sldId id="286" r:id="rId10"/>
    <p:sldId id="309" r:id="rId11"/>
    <p:sldId id="310" r:id="rId12"/>
    <p:sldId id="311" r:id="rId13"/>
    <p:sldId id="312"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13" r:id="rId36"/>
    <p:sldId id="329" r:id="rId37"/>
    <p:sldId id="330" r:id="rId38"/>
    <p:sldId id="331" r:id="rId39"/>
    <p:sldId id="333" r:id="rId40"/>
    <p:sldId id="332" r:id="rId41"/>
    <p:sldId id="314" r:id="rId42"/>
    <p:sldId id="315" r:id="rId43"/>
    <p:sldId id="316" r:id="rId44"/>
    <p:sldId id="317" r:id="rId45"/>
    <p:sldId id="318" r:id="rId46"/>
    <p:sldId id="334" r:id="rId47"/>
    <p:sldId id="319" r:id="rId48"/>
    <p:sldId id="320" r:id="rId49"/>
    <p:sldId id="321" r:id="rId50"/>
    <p:sldId id="322" r:id="rId51"/>
    <p:sldId id="323" r:id="rId52"/>
    <p:sldId id="324" r:id="rId53"/>
    <p:sldId id="325" r:id="rId54"/>
    <p:sldId id="326" r:id="rId55"/>
    <p:sldId id="327" r:id="rId56"/>
    <p:sldId id="328" r:id="rId57"/>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0"/>
    <p:restoredTop sz="92410"/>
  </p:normalViewPr>
  <p:slideViewPr>
    <p:cSldViewPr>
      <p:cViewPr varScale="1">
        <p:scale>
          <a:sx n="121" d="100"/>
          <a:sy n="121" d="100"/>
        </p:scale>
        <p:origin x="13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DE9705BA-8663-514E-9B0A-077E7AADFB5B}" type="datetimeFigureOut">
              <a:rPr lang="it-IT"/>
              <a:pPr>
                <a:defRPr/>
              </a:pPr>
              <a:t>17/02/18</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B1732243-9247-6643-BF0B-574261BF4737}"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mn-cs"/>
              </a:defRPr>
            </a:lvl1pPr>
          </a:lstStyle>
          <a:p>
            <a:pPr>
              <a:defRPr/>
            </a:pPr>
            <a:endParaRPr lang="it-IT"/>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mn-cs"/>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mn-cs"/>
              </a:defRPr>
            </a:lvl1pPr>
          </a:lstStyle>
          <a:p>
            <a:pPr>
              <a:defRPr/>
            </a:pPr>
            <a:endParaRPr lang="it-IT"/>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53B745-7FF7-0443-9B0C-B9729314235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a:t>
            </a:fld>
            <a:endParaRPr lang="it-IT" altLang="it-IT"/>
          </a:p>
        </p:txBody>
      </p:sp>
    </p:spTree>
    <p:extLst>
      <p:ext uri="{BB962C8B-B14F-4D97-AF65-F5344CB8AC3E}">
        <p14:creationId xmlns:p14="http://schemas.microsoft.com/office/powerpoint/2010/main" val="185480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10</a:t>
            </a:fld>
            <a:endParaRPr lang="it-IT" altLang="it-IT"/>
          </a:p>
        </p:txBody>
      </p:sp>
    </p:spTree>
    <p:extLst>
      <p:ext uri="{BB962C8B-B14F-4D97-AF65-F5344CB8AC3E}">
        <p14:creationId xmlns:p14="http://schemas.microsoft.com/office/powerpoint/2010/main" val="171203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11</a:t>
            </a:fld>
            <a:endParaRPr lang="it-IT" altLang="it-IT"/>
          </a:p>
        </p:txBody>
      </p:sp>
    </p:spTree>
    <p:extLst>
      <p:ext uri="{BB962C8B-B14F-4D97-AF65-F5344CB8AC3E}">
        <p14:creationId xmlns:p14="http://schemas.microsoft.com/office/powerpoint/2010/main" val="2004297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12</a:t>
            </a:fld>
            <a:endParaRPr lang="it-IT" altLang="it-IT"/>
          </a:p>
        </p:txBody>
      </p:sp>
    </p:spTree>
    <p:extLst>
      <p:ext uri="{BB962C8B-B14F-4D97-AF65-F5344CB8AC3E}">
        <p14:creationId xmlns:p14="http://schemas.microsoft.com/office/powerpoint/2010/main" val="5802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13</a:t>
            </a:fld>
            <a:endParaRPr lang="it-IT" altLang="it-IT"/>
          </a:p>
        </p:txBody>
      </p:sp>
    </p:spTree>
    <p:extLst>
      <p:ext uri="{BB962C8B-B14F-4D97-AF65-F5344CB8AC3E}">
        <p14:creationId xmlns:p14="http://schemas.microsoft.com/office/powerpoint/2010/main" val="51538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14</a:t>
            </a:fld>
            <a:endParaRPr lang="it-IT" altLang="it-IT"/>
          </a:p>
        </p:txBody>
      </p:sp>
    </p:spTree>
    <p:extLst>
      <p:ext uri="{BB962C8B-B14F-4D97-AF65-F5344CB8AC3E}">
        <p14:creationId xmlns:p14="http://schemas.microsoft.com/office/powerpoint/2010/main" val="1714110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15</a:t>
            </a:fld>
            <a:endParaRPr lang="it-IT" altLang="it-IT"/>
          </a:p>
        </p:txBody>
      </p:sp>
    </p:spTree>
    <p:extLst>
      <p:ext uri="{BB962C8B-B14F-4D97-AF65-F5344CB8AC3E}">
        <p14:creationId xmlns:p14="http://schemas.microsoft.com/office/powerpoint/2010/main" val="135577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16</a:t>
            </a:fld>
            <a:endParaRPr lang="it-IT" altLang="it-IT"/>
          </a:p>
        </p:txBody>
      </p:sp>
    </p:spTree>
    <p:extLst>
      <p:ext uri="{BB962C8B-B14F-4D97-AF65-F5344CB8AC3E}">
        <p14:creationId xmlns:p14="http://schemas.microsoft.com/office/powerpoint/2010/main" val="58865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17</a:t>
            </a:fld>
            <a:endParaRPr lang="it-IT" altLang="it-IT"/>
          </a:p>
        </p:txBody>
      </p:sp>
    </p:spTree>
    <p:extLst>
      <p:ext uri="{BB962C8B-B14F-4D97-AF65-F5344CB8AC3E}">
        <p14:creationId xmlns:p14="http://schemas.microsoft.com/office/powerpoint/2010/main" val="94327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18</a:t>
            </a:fld>
            <a:endParaRPr lang="it-IT" altLang="it-IT"/>
          </a:p>
        </p:txBody>
      </p:sp>
    </p:spTree>
    <p:extLst>
      <p:ext uri="{BB962C8B-B14F-4D97-AF65-F5344CB8AC3E}">
        <p14:creationId xmlns:p14="http://schemas.microsoft.com/office/powerpoint/2010/main" val="209557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19</a:t>
            </a:fld>
            <a:endParaRPr lang="it-IT" altLang="it-IT"/>
          </a:p>
        </p:txBody>
      </p:sp>
    </p:spTree>
    <p:extLst>
      <p:ext uri="{BB962C8B-B14F-4D97-AF65-F5344CB8AC3E}">
        <p14:creationId xmlns:p14="http://schemas.microsoft.com/office/powerpoint/2010/main" val="176545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a:t>
            </a:fld>
            <a:endParaRPr lang="it-IT" altLang="it-IT"/>
          </a:p>
        </p:txBody>
      </p:sp>
    </p:spTree>
    <p:extLst>
      <p:ext uri="{BB962C8B-B14F-4D97-AF65-F5344CB8AC3E}">
        <p14:creationId xmlns:p14="http://schemas.microsoft.com/office/powerpoint/2010/main" val="1917217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20</a:t>
            </a:fld>
            <a:endParaRPr lang="it-IT" altLang="it-IT"/>
          </a:p>
        </p:txBody>
      </p:sp>
    </p:spTree>
    <p:extLst>
      <p:ext uri="{BB962C8B-B14F-4D97-AF65-F5344CB8AC3E}">
        <p14:creationId xmlns:p14="http://schemas.microsoft.com/office/powerpoint/2010/main" val="40982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21</a:t>
            </a:fld>
            <a:endParaRPr lang="it-IT" altLang="it-IT"/>
          </a:p>
        </p:txBody>
      </p:sp>
    </p:spTree>
    <p:extLst>
      <p:ext uri="{BB962C8B-B14F-4D97-AF65-F5344CB8AC3E}">
        <p14:creationId xmlns:p14="http://schemas.microsoft.com/office/powerpoint/2010/main" val="139816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22</a:t>
            </a:fld>
            <a:endParaRPr lang="it-IT" altLang="it-IT"/>
          </a:p>
        </p:txBody>
      </p:sp>
    </p:spTree>
    <p:extLst>
      <p:ext uri="{BB962C8B-B14F-4D97-AF65-F5344CB8AC3E}">
        <p14:creationId xmlns:p14="http://schemas.microsoft.com/office/powerpoint/2010/main" val="1848302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23</a:t>
            </a:fld>
            <a:endParaRPr lang="it-IT" altLang="it-IT"/>
          </a:p>
        </p:txBody>
      </p:sp>
    </p:spTree>
    <p:extLst>
      <p:ext uri="{BB962C8B-B14F-4D97-AF65-F5344CB8AC3E}">
        <p14:creationId xmlns:p14="http://schemas.microsoft.com/office/powerpoint/2010/main" val="1446337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24</a:t>
            </a:fld>
            <a:endParaRPr lang="it-IT" altLang="it-IT"/>
          </a:p>
        </p:txBody>
      </p:sp>
    </p:spTree>
    <p:extLst>
      <p:ext uri="{BB962C8B-B14F-4D97-AF65-F5344CB8AC3E}">
        <p14:creationId xmlns:p14="http://schemas.microsoft.com/office/powerpoint/2010/main" val="928019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25</a:t>
            </a:fld>
            <a:endParaRPr lang="it-IT" altLang="it-IT"/>
          </a:p>
        </p:txBody>
      </p:sp>
    </p:spTree>
    <p:extLst>
      <p:ext uri="{BB962C8B-B14F-4D97-AF65-F5344CB8AC3E}">
        <p14:creationId xmlns:p14="http://schemas.microsoft.com/office/powerpoint/2010/main" val="600223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26</a:t>
            </a:fld>
            <a:endParaRPr lang="it-IT" altLang="it-IT"/>
          </a:p>
        </p:txBody>
      </p:sp>
    </p:spTree>
    <p:extLst>
      <p:ext uri="{BB962C8B-B14F-4D97-AF65-F5344CB8AC3E}">
        <p14:creationId xmlns:p14="http://schemas.microsoft.com/office/powerpoint/2010/main" val="34866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27</a:t>
            </a:fld>
            <a:endParaRPr lang="it-IT" altLang="it-IT"/>
          </a:p>
        </p:txBody>
      </p:sp>
    </p:spTree>
    <p:extLst>
      <p:ext uri="{BB962C8B-B14F-4D97-AF65-F5344CB8AC3E}">
        <p14:creationId xmlns:p14="http://schemas.microsoft.com/office/powerpoint/2010/main" val="1307179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28</a:t>
            </a:fld>
            <a:endParaRPr lang="it-IT" altLang="it-IT"/>
          </a:p>
        </p:txBody>
      </p:sp>
    </p:spTree>
    <p:extLst>
      <p:ext uri="{BB962C8B-B14F-4D97-AF65-F5344CB8AC3E}">
        <p14:creationId xmlns:p14="http://schemas.microsoft.com/office/powerpoint/2010/main" val="1958154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29</a:t>
            </a:fld>
            <a:endParaRPr lang="it-IT" altLang="it-IT"/>
          </a:p>
        </p:txBody>
      </p:sp>
    </p:spTree>
    <p:extLst>
      <p:ext uri="{BB962C8B-B14F-4D97-AF65-F5344CB8AC3E}">
        <p14:creationId xmlns:p14="http://schemas.microsoft.com/office/powerpoint/2010/main" val="165127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a:t>
            </a:fld>
            <a:endParaRPr lang="it-IT" altLang="it-IT"/>
          </a:p>
        </p:txBody>
      </p:sp>
    </p:spTree>
    <p:extLst>
      <p:ext uri="{BB962C8B-B14F-4D97-AF65-F5344CB8AC3E}">
        <p14:creationId xmlns:p14="http://schemas.microsoft.com/office/powerpoint/2010/main" val="2143089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30</a:t>
            </a:fld>
            <a:endParaRPr lang="it-IT" altLang="it-IT"/>
          </a:p>
        </p:txBody>
      </p:sp>
    </p:spTree>
    <p:extLst>
      <p:ext uri="{BB962C8B-B14F-4D97-AF65-F5344CB8AC3E}">
        <p14:creationId xmlns:p14="http://schemas.microsoft.com/office/powerpoint/2010/main" val="1449388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31</a:t>
            </a:fld>
            <a:endParaRPr lang="it-IT" altLang="it-IT"/>
          </a:p>
        </p:txBody>
      </p:sp>
    </p:spTree>
    <p:extLst>
      <p:ext uri="{BB962C8B-B14F-4D97-AF65-F5344CB8AC3E}">
        <p14:creationId xmlns:p14="http://schemas.microsoft.com/office/powerpoint/2010/main" val="1000295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32</a:t>
            </a:fld>
            <a:endParaRPr lang="it-IT" altLang="it-IT"/>
          </a:p>
        </p:txBody>
      </p:sp>
    </p:spTree>
    <p:extLst>
      <p:ext uri="{BB962C8B-B14F-4D97-AF65-F5344CB8AC3E}">
        <p14:creationId xmlns:p14="http://schemas.microsoft.com/office/powerpoint/2010/main" val="1241083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33</a:t>
            </a:fld>
            <a:endParaRPr lang="it-IT" altLang="it-IT"/>
          </a:p>
        </p:txBody>
      </p:sp>
    </p:spTree>
    <p:extLst>
      <p:ext uri="{BB962C8B-B14F-4D97-AF65-F5344CB8AC3E}">
        <p14:creationId xmlns:p14="http://schemas.microsoft.com/office/powerpoint/2010/main" val="982228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34</a:t>
            </a:fld>
            <a:endParaRPr lang="it-IT" altLang="it-IT"/>
          </a:p>
        </p:txBody>
      </p:sp>
    </p:spTree>
    <p:extLst>
      <p:ext uri="{BB962C8B-B14F-4D97-AF65-F5344CB8AC3E}">
        <p14:creationId xmlns:p14="http://schemas.microsoft.com/office/powerpoint/2010/main" val="1730732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35</a:t>
            </a:fld>
            <a:endParaRPr lang="it-IT" altLang="it-IT"/>
          </a:p>
        </p:txBody>
      </p:sp>
    </p:spTree>
    <p:extLst>
      <p:ext uri="{BB962C8B-B14F-4D97-AF65-F5344CB8AC3E}">
        <p14:creationId xmlns:p14="http://schemas.microsoft.com/office/powerpoint/2010/main" val="1459462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36</a:t>
            </a:fld>
            <a:endParaRPr lang="it-IT" altLang="it-IT"/>
          </a:p>
        </p:txBody>
      </p:sp>
    </p:spTree>
    <p:extLst>
      <p:ext uri="{BB962C8B-B14F-4D97-AF65-F5344CB8AC3E}">
        <p14:creationId xmlns:p14="http://schemas.microsoft.com/office/powerpoint/2010/main" val="107184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37</a:t>
            </a:fld>
            <a:endParaRPr lang="it-IT" altLang="it-IT"/>
          </a:p>
        </p:txBody>
      </p:sp>
    </p:spTree>
    <p:extLst>
      <p:ext uri="{BB962C8B-B14F-4D97-AF65-F5344CB8AC3E}">
        <p14:creationId xmlns:p14="http://schemas.microsoft.com/office/powerpoint/2010/main" val="306781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38</a:t>
            </a:fld>
            <a:endParaRPr lang="it-IT" altLang="it-IT"/>
          </a:p>
        </p:txBody>
      </p:sp>
    </p:spTree>
    <p:extLst>
      <p:ext uri="{BB962C8B-B14F-4D97-AF65-F5344CB8AC3E}">
        <p14:creationId xmlns:p14="http://schemas.microsoft.com/office/powerpoint/2010/main" val="1732295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39</a:t>
            </a:fld>
            <a:endParaRPr lang="it-IT" altLang="it-IT"/>
          </a:p>
        </p:txBody>
      </p:sp>
    </p:spTree>
    <p:extLst>
      <p:ext uri="{BB962C8B-B14F-4D97-AF65-F5344CB8AC3E}">
        <p14:creationId xmlns:p14="http://schemas.microsoft.com/office/powerpoint/2010/main" val="4634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a:t>
            </a:fld>
            <a:endParaRPr lang="it-IT" altLang="it-IT"/>
          </a:p>
        </p:txBody>
      </p:sp>
    </p:spTree>
    <p:extLst>
      <p:ext uri="{BB962C8B-B14F-4D97-AF65-F5344CB8AC3E}">
        <p14:creationId xmlns:p14="http://schemas.microsoft.com/office/powerpoint/2010/main" val="884634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40</a:t>
            </a:fld>
            <a:endParaRPr lang="it-IT" altLang="it-IT"/>
          </a:p>
        </p:txBody>
      </p:sp>
    </p:spTree>
    <p:extLst>
      <p:ext uri="{BB962C8B-B14F-4D97-AF65-F5344CB8AC3E}">
        <p14:creationId xmlns:p14="http://schemas.microsoft.com/office/powerpoint/2010/main" val="2117802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41</a:t>
            </a:fld>
            <a:endParaRPr lang="it-IT" altLang="it-IT"/>
          </a:p>
        </p:txBody>
      </p:sp>
    </p:spTree>
    <p:extLst>
      <p:ext uri="{BB962C8B-B14F-4D97-AF65-F5344CB8AC3E}">
        <p14:creationId xmlns:p14="http://schemas.microsoft.com/office/powerpoint/2010/main" val="233745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42</a:t>
            </a:fld>
            <a:endParaRPr lang="it-IT" altLang="it-IT"/>
          </a:p>
        </p:txBody>
      </p:sp>
    </p:spTree>
    <p:extLst>
      <p:ext uri="{BB962C8B-B14F-4D97-AF65-F5344CB8AC3E}">
        <p14:creationId xmlns:p14="http://schemas.microsoft.com/office/powerpoint/2010/main" val="1986867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43</a:t>
            </a:fld>
            <a:endParaRPr lang="it-IT" altLang="it-IT"/>
          </a:p>
        </p:txBody>
      </p:sp>
    </p:spTree>
    <p:extLst>
      <p:ext uri="{BB962C8B-B14F-4D97-AF65-F5344CB8AC3E}">
        <p14:creationId xmlns:p14="http://schemas.microsoft.com/office/powerpoint/2010/main" val="774437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44</a:t>
            </a:fld>
            <a:endParaRPr lang="it-IT" altLang="it-IT"/>
          </a:p>
        </p:txBody>
      </p:sp>
    </p:spTree>
    <p:extLst>
      <p:ext uri="{BB962C8B-B14F-4D97-AF65-F5344CB8AC3E}">
        <p14:creationId xmlns:p14="http://schemas.microsoft.com/office/powerpoint/2010/main" val="724780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45</a:t>
            </a:fld>
            <a:endParaRPr lang="it-IT" altLang="it-IT"/>
          </a:p>
        </p:txBody>
      </p:sp>
    </p:spTree>
    <p:extLst>
      <p:ext uri="{BB962C8B-B14F-4D97-AF65-F5344CB8AC3E}">
        <p14:creationId xmlns:p14="http://schemas.microsoft.com/office/powerpoint/2010/main" val="1743895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46</a:t>
            </a:fld>
            <a:endParaRPr lang="it-IT" altLang="it-IT"/>
          </a:p>
        </p:txBody>
      </p:sp>
    </p:spTree>
    <p:extLst>
      <p:ext uri="{BB962C8B-B14F-4D97-AF65-F5344CB8AC3E}">
        <p14:creationId xmlns:p14="http://schemas.microsoft.com/office/powerpoint/2010/main" val="448926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47</a:t>
            </a:fld>
            <a:endParaRPr lang="it-IT" altLang="it-IT"/>
          </a:p>
        </p:txBody>
      </p:sp>
    </p:spTree>
    <p:extLst>
      <p:ext uri="{BB962C8B-B14F-4D97-AF65-F5344CB8AC3E}">
        <p14:creationId xmlns:p14="http://schemas.microsoft.com/office/powerpoint/2010/main" val="822010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48</a:t>
            </a:fld>
            <a:endParaRPr lang="it-IT" altLang="it-IT"/>
          </a:p>
        </p:txBody>
      </p:sp>
    </p:spTree>
    <p:extLst>
      <p:ext uri="{BB962C8B-B14F-4D97-AF65-F5344CB8AC3E}">
        <p14:creationId xmlns:p14="http://schemas.microsoft.com/office/powerpoint/2010/main" val="4476208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49</a:t>
            </a:fld>
            <a:endParaRPr lang="it-IT" altLang="it-IT"/>
          </a:p>
        </p:txBody>
      </p:sp>
    </p:spTree>
    <p:extLst>
      <p:ext uri="{BB962C8B-B14F-4D97-AF65-F5344CB8AC3E}">
        <p14:creationId xmlns:p14="http://schemas.microsoft.com/office/powerpoint/2010/main" val="10618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a:t>
            </a:fld>
            <a:endParaRPr lang="it-IT" altLang="it-IT"/>
          </a:p>
        </p:txBody>
      </p:sp>
    </p:spTree>
    <p:extLst>
      <p:ext uri="{BB962C8B-B14F-4D97-AF65-F5344CB8AC3E}">
        <p14:creationId xmlns:p14="http://schemas.microsoft.com/office/powerpoint/2010/main" val="1678176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50</a:t>
            </a:fld>
            <a:endParaRPr lang="it-IT" altLang="it-IT"/>
          </a:p>
        </p:txBody>
      </p:sp>
    </p:spTree>
    <p:extLst>
      <p:ext uri="{BB962C8B-B14F-4D97-AF65-F5344CB8AC3E}">
        <p14:creationId xmlns:p14="http://schemas.microsoft.com/office/powerpoint/2010/main" val="1123803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51</a:t>
            </a:fld>
            <a:endParaRPr lang="it-IT" altLang="it-IT"/>
          </a:p>
        </p:txBody>
      </p:sp>
    </p:spTree>
    <p:extLst>
      <p:ext uri="{BB962C8B-B14F-4D97-AF65-F5344CB8AC3E}">
        <p14:creationId xmlns:p14="http://schemas.microsoft.com/office/powerpoint/2010/main" val="1385509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52</a:t>
            </a:fld>
            <a:endParaRPr lang="it-IT" altLang="it-IT"/>
          </a:p>
        </p:txBody>
      </p:sp>
    </p:spTree>
    <p:extLst>
      <p:ext uri="{BB962C8B-B14F-4D97-AF65-F5344CB8AC3E}">
        <p14:creationId xmlns:p14="http://schemas.microsoft.com/office/powerpoint/2010/main" val="94355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53</a:t>
            </a:fld>
            <a:endParaRPr lang="it-IT" altLang="it-IT"/>
          </a:p>
        </p:txBody>
      </p:sp>
    </p:spTree>
    <p:extLst>
      <p:ext uri="{BB962C8B-B14F-4D97-AF65-F5344CB8AC3E}">
        <p14:creationId xmlns:p14="http://schemas.microsoft.com/office/powerpoint/2010/main" val="314192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54</a:t>
            </a:fld>
            <a:endParaRPr lang="it-IT" altLang="it-IT"/>
          </a:p>
        </p:txBody>
      </p:sp>
    </p:spTree>
    <p:extLst>
      <p:ext uri="{BB962C8B-B14F-4D97-AF65-F5344CB8AC3E}">
        <p14:creationId xmlns:p14="http://schemas.microsoft.com/office/powerpoint/2010/main" val="502694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55</a:t>
            </a:fld>
            <a:endParaRPr lang="it-IT" altLang="it-IT"/>
          </a:p>
        </p:txBody>
      </p:sp>
    </p:spTree>
    <p:extLst>
      <p:ext uri="{BB962C8B-B14F-4D97-AF65-F5344CB8AC3E}">
        <p14:creationId xmlns:p14="http://schemas.microsoft.com/office/powerpoint/2010/main" val="893774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56</a:t>
            </a:fld>
            <a:endParaRPr lang="it-IT" altLang="it-IT"/>
          </a:p>
        </p:txBody>
      </p:sp>
    </p:spTree>
    <p:extLst>
      <p:ext uri="{BB962C8B-B14F-4D97-AF65-F5344CB8AC3E}">
        <p14:creationId xmlns:p14="http://schemas.microsoft.com/office/powerpoint/2010/main" val="54186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6</a:t>
            </a:fld>
            <a:endParaRPr lang="it-IT" altLang="it-IT"/>
          </a:p>
        </p:txBody>
      </p:sp>
    </p:spTree>
    <p:extLst>
      <p:ext uri="{BB962C8B-B14F-4D97-AF65-F5344CB8AC3E}">
        <p14:creationId xmlns:p14="http://schemas.microsoft.com/office/powerpoint/2010/main" val="13189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7</a:t>
            </a:fld>
            <a:endParaRPr lang="it-IT" altLang="it-IT"/>
          </a:p>
        </p:txBody>
      </p:sp>
    </p:spTree>
    <p:extLst>
      <p:ext uri="{BB962C8B-B14F-4D97-AF65-F5344CB8AC3E}">
        <p14:creationId xmlns:p14="http://schemas.microsoft.com/office/powerpoint/2010/main" val="110676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8</a:t>
            </a:fld>
            <a:endParaRPr lang="it-IT" altLang="it-IT"/>
          </a:p>
        </p:txBody>
      </p:sp>
    </p:spTree>
    <p:extLst>
      <p:ext uri="{BB962C8B-B14F-4D97-AF65-F5344CB8AC3E}">
        <p14:creationId xmlns:p14="http://schemas.microsoft.com/office/powerpoint/2010/main" val="62046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953B745-7FF7-0443-9B0C-B97293142358}" type="slidenum">
              <a:rPr lang="it-IT" altLang="it-IT" smtClean="0"/>
              <a:pPr>
                <a:defRPr/>
              </a:pPr>
              <a:t>9</a:t>
            </a:fld>
            <a:endParaRPr lang="it-IT" altLang="it-IT"/>
          </a:p>
        </p:txBody>
      </p:sp>
    </p:spTree>
    <p:extLst>
      <p:ext uri="{BB962C8B-B14F-4D97-AF65-F5344CB8AC3E}">
        <p14:creationId xmlns:p14="http://schemas.microsoft.com/office/powerpoint/2010/main" val="98324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30B2D0-ED8C-2448-AEB5-35B5F2A83123}" type="slidenum">
              <a:rPr lang="it-IT" altLang="it-IT"/>
              <a:pPr>
                <a:defRPr/>
              </a:pPr>
              <a:t>‹n.›</a:t>
            </a:fld>
            <a:endParaRPr lang="it-IT" altLang="it-IT"/>
          </a:p>
        </p:txBody>
      </p:sp>
    </p:spTree>
    <p:extLst>
      <p:ext uri="{BB962C8B-B14F-4D97-AF65-F5344CB8AC3E}">
        <p14:creationId xmlns:p14="http://schemas.microsoft.com/office/powerpoint/2010/main" val="113838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D1D5641B-31C6-3A44-9DA6-E5A4B77B1A1C}" type="slidenum">
              <a:rPr lang="it-IT" altLang="it-IT"/>
              <a:pPr>
                <a:defRPr/>
              </a:pPr>
              <a:t>‹n.›</a:t>
            </a:fld>
            <a:endParaRPr lang="it-IT" altLang="it-IT"/>
          </a:p>
        </p:txBody>
      </p:sp>
    </p:spTree>
    <p:extLst>
      <p:ext uri="{BB962C8B-B14F-4D97-AF65-F5344CB8AC3E}">
        <p14:creationId xmlns:p14="http://schemas.microsoft.com/office/powerpoint/2010/main" val="138107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B0497CC3-AAE9-2A48-86C1-269BF9F979B1}" type="slidenum">
              <a:rPr lang="it-IT" altLang="it-IT"/>
              <a:pPr>
                <a:defRPr/>
              </a:pPr>
              <a:t>‹n.›</a:t>
            </a:fld>
            <a:endParaRPr lang="it-IT" altLang="it-IT"/>
          </a:p>
        </p:txBody>
      </p:sp>
    </p:spTree>
    <p:extLst>
      <p:ext uri="{BB962C8B-B14F-4D97-AF65-F5344CB8AC3E}">
        <p14:creationId xmlns:p14="http://schemas.microsoft.com/office/powerpoint/2010/main" val="179065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3DFC100E-E653-2449-AED7-68BAFA1300C3}" type="slidenum">
              <a:rPr lang="it-IT" altLang="it-IT"/>
              <a:pPr>
                <a:defRPr/>
              </a:pPr>
              <a:t>‹n.›</a:t>
            </a:fld>
            <a:endParaRPr lang="it-IT" altLang="it-IT"/>
          </a:p>
        </p:txBody>
      </p:sp>
    </p:spTree>
    <p:extLst>
      <p:ext uri="{BB962C8B-B14F-4D97-AF65-F5344CB8AC3E}">
        <p14:creationId xmlns:p14="http://schemas.microsoft.com/office/powerpoint/2010/main" val="93152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78A3D5F9-DB60-DB4E-8780-3B1544C05716}" type="slidenum">
              <a:rPr lang="it-IT" altLang="it-IT"/>
              <a:pPr>
                <a:defRPr/>
              </a:pPr>
              <a:t>‹n.›</a:t>
            </a:fld>
            <a:endParaRPr lang="it-IT" altLang="it-IT"/>
          </a:p>
        </p:txBody>
      </p:sp>
    </p:spTree>
    <p:extLst>
      <p:ext uri="{BB962C8B-B14F-4D97-AF65-F5344CB8AC3E}">
        <p14:creationId xmlns:p14="http://schemas.microsoft.com/office/powerpoint/2010/main" val="95080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C8567453-6F90-5043-BB95-25D0FFA3C31C}" type="slidenum">
              <a:rPr lang="it-IT" altLang="it-IT"/>
              <a:pPr>
                <a:defRPr/>
              </a:pPr>
              <a:t>‹n.›</a:t>
            </a:fld>
            <a:endParaRPr lang="it-IT" altLang="it-IT"/>
          </a:p>
        </p:txBody>
      </p:sp>
    </p:spTree>
    <p:extLst>
      <p:ext uri="{BB962C8B-B14F-4D97-AF65-F5344CB8AC3E}">
        <p14:creationId xmlns:p14="http://schemas.microsoft.com/office/powerpoint/2010/main" val="73321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9FA7D920-D0C2-B545-8045-B76841BD2634}" type="slidenum">
              <a:rPr lang="it-IT" altLang="it-IT"/>
              <a:pPr>
                <a:defRPr/>
              </a:pPr>
              <a:t>‹n.›</a:t>
            </a:fld>
            <a:endParaRPr lang="it-IT" altLang="it-IT"/>
          </a:p>
        </p:txBody>
      </p:sp>
    </p:spTree>
    <p:extLst>
      <p:ext uri="{BB962C8B-B14F-4D97-AF65-F5344CB8AC3E}">
        <p14:creationId xmlns:p14="http://schemas.microsoft.com/office/powerpoint/2010/main" val="83780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5A328044-9FA5-E54B-8F02-D639BF66AC27}" type="slidenum">
              <a:rPr lang="it-IT" altLang="it-IT"/>
              <a:pPr>
                <a:defRPr/>
              </a:pPr>
              <a:t>‹n.›</a:t>
            </a:fld>
            <a:endParaRPr lang="it-IT" altLang="it-IT"/>
          </a:p>
        </p:txBody>
      </p:sp>
    </p:spTree>
    <p:extLst>
      <p:ext uri="{BB962C8B-B14F-4D97-AF65-F5344CB8AC3E}">
        <p14:creationId xmlns:p14="http://schemas.microsoft.com/office/powerpoint/2010/main" val="214216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BCB49B5D-F818-E24D-A943-5D449E6E0829}" type="slidenum">
              <a:rPr lang="it-IT" altLang="it-IT"/>
              <a:pPr>
                <a:defRPr/>
              </a:pPr>
              <a:t>‹n.›</a:t>
            </a:fld>
            <a:endParaRPr lang="it-IT" altLang="it-IT"/>
          </a:p>
        </p:txBody>
      </p:sp>
    </p:spTree>
    <p:extLst>
      <p:ext uri="{BB962C8B-B14F-4D97-AF65-F5344CB8AC3E}">
        <p14:creationId xmlns:p14="http://schemas.microsoft.com/office/powerpoint/2010/main" val="81263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E56291EE-7C9C-2D41-BEE4-08D4EABD3195}" type="slidenum">
              <a:rPr lang="it-IT" altLang="it-IT"/>
              <a:pPr>
                <a:defRPr/>
              </a:pPr>
              <a:t>‹n.›</a:t>
            </a:fld>
            <a:endParaRPr lang="it-IT" altLang="it-IT"/>
          </a:p>
        </p:txBody>
      </p:sp>
    </p:spTree>
    <p:extLst>
      <p:ext uri="{BB962C8B-B14F-4D97-AF65-F5344CB8AC3E}">
        <p14:creationId xmlns:p14="http://schemas.microsoft.com/office/powerpoint/2010/main" val="213684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a cura di Dario Pasini</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FFD5E803-F864-2045-9397-2A875627D829}" type="slidenum">
              <a:rPr lang="it-IT" altLang="it-IT"/>
              <a:pPr>
                <a:defRPr/>
              </a:pPr>
              <a:t>‹n.›</a:t>
            </a:fld>
            <a:endParaRPr lang="it-IT" altLang="it-IT"/>
          </a:p>
        </p:txBody>
      </p:sp>
    </p:spTree>
    <p:extLst>
      <p:ext uri="{BB962C8B-B14F-4D97-AF65-F5344CB8AC3E}">
        <p14:creationId xmlns:p14="http://schemas.microsoft.com/office/powerpoint/2010/main" val="15305491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charset="0"/>
                <a:cs typeface="ＭＳ Ｐゴシック" charset="0"/>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charset="0"/>
                <a:cs typeface="ＭＳ Ｐゴシック" charset="0"/>
              </a:defRPr>
            </a:lvl1pPr>
          </a:lstStyle>
          <a:p>
            <a:pPr>
              <a:defRPr/>
            </a:pPr>
            <a:r>
              <a:rPr lang="it-IT" smtClean="0"/>
              <a:t>a cura di Dario Pasini</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841CC96-6E14-0D4B-BC8C-D25AA0E3566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mj-cs"/>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file:///C:/Users/Flavia/Desktop/apertura%20corsi%20base%20PASINI/migliorare%20la%20vita%20di%20tutti%20cominciando%20dalla%20propria.mov" TargetMode="External"/><Relationship Id="rId6" Type="http://schemas.openxmlformats.org/officeDocument/2006/relationships/image" Target="../media/image3.jpeg"/><Relationship Id="rId7" Type="http://schemas.openxmlformats.org/officeDocument/2006/relationships/hyperlink" Target="file:///C:/Users/CCV-MI/Desktop/2013%20Corso%20Base%20Lezione%20Pasini%20new/migliorare%20la%20vita%20di%20tutti%20cominciando%20dalla%20propria.mov" TargetMode="External"/><Relationship Id="rId8" Type="http://schemas.openxmlformats.org/officeDocument/2006/relationships/hyperlink" Target="1%20Video%20SGV%202012.mov"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2%20Video%20SGV%202017%20lombardia.mp4" TargetMode="External"/><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3.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1"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3%20Video%20Noi%20ci%20siamo_corto.VOB" TargetMode="External"/><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documento%20dario/prociv/ccv-mi/2018%20ccv-mi/2018%20presidenza/2018%20PPT%20Dario/2018%20new%20ppt%20dario/8%20ABRUZZO%20%20RADIO%20101.wmv" TargetMode="External"/><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4%20Video%20intervento%20in%20Abruzzo.avi" TargetMode="External"/><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hyperlink" Target="file:///C:/Documents%20and%20Settings/dpasini/Impostazioni%20locali/Temp/Video%20intervento%20in%20Abruzzo.avi" TargetMode="External"/><Relationship Id="rId8" Type="http://schemas.openxmlformats.org/officeDocument/2006/relationships/hyperlink" Target="../documento%20dario/prociv/ccv-mi/2018%20ccv-mi/2018%20presidenza/2018%20PPT%20Dario/2018%20new%20ppt%20dario/7%20Video%20Expo.mp4" TargetMode="External"/><Relationship Id="rId9" Type="http://schemas.openxmlformats.org/officeDocument/2006/relationships/hyperlink" Target="7%20Video%20Expo%202015.mp4"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8.jpeg"/><Relationship Id="rId6" Type="http://schemas.openxmlformats.org/officeDocument/2006/relationships/image" Target="../media/image39.jpg"/><Relationship Id="rId7"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file:///C:/Documents%20and%20Settings/dpasini/Impostazioni%20locali/Temp/4%20Storia%20Provincia%20di%20Milano.VOB" TargetMode="External"/><Relationship Id="rId6" Type="http://schemas.openxmlformats.org/officeDocument/2006/relationships/hyperlink" Target="../documento%20dario/prociv/ccv-mi/2018%20ccv-mi/2018%20presidenza/2018%20PPT%20Dario/2018%20new%20ppt%20dario/4%20Storia%20Provincia%20di%20Milano.VOB" TargetMode="External"/><Relationship Id="rId7" Type="http://schemas.openxmlformats.org/officeDocument/2006/relationships/hyperlink" Target="5%20Video%20Storia%20Provincia%20di%20Milano.VOB"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file:///C:/Documents%20and%20Settings/dpasini/Impostazioni%20locali/Temp/La%20formazione%20dei%20volontari.pptx" TargetMode="External"/><Relationship Id="rId6" Type="http://schemas.openxmlformats.org/officeDocument/2006/relationships/hyperlink" Target="6%20Video%20La%20formazione%20dei%20volontari.wmv"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1.png"/><Relationship Id="rId6" Type="http://schemas.openxmlformats.org/officeDocument/2006/relationships/hyperlink" Target="file:///C:/Documents%20and%20Settings/dpasini/Impostazioni%20locali/Temp/VIDEO_TS%20donne/VTS_02_1.VOB" TargetMode="External"/><Relationship Id="rId7" Type="http://schemas.openxmlformats.org/officeDocument/2006/relationships/hyperlink" Target="../documento%20dario/prociv/ccv-mi/2018%20ccv-mi/2018%20presidenza/2018%20PPT%20Dario/2018%20new%20ppt%20dario/6%20Donne%20in%20PC.VOB" TargetMode="External"/><Relationship Id="rId8" Type="http://schemas.openxmlformats.org/officeDocument/2006/relationships/hyperlink" Target="8%20Video%20Donne%20in%20PC.VOB" TargetMode="Externa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mailto:d.pasini@ccv-mi.org" TargetMode="Externa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539750" y="4983358"/>
            <a:ext cx="7992888" cy="120032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San Zenone al Lambro, 17 febbraio 2018</a:t>
            </a:r>
          </a:p>
          <a:p>
            <a:pPr algn="ctr" eaLnBrk="1" hangingPunct="1">
              <a:defRPr/>
            </a:pPr>
            <a:endParaRPr lang="it-IT" b="1" dirty="0">
              <a:ln w="10541" cmpd="sng">
                <a:solidFill>
                  <a:srgbClr val="7D7D7D">
                    <a:tint val="100000"/>
                    <a:shade val="100000"/>
                    <a:satMod val="110000"/>
                  </a:srgbClr>
                </a:solidFill>
                <a:prstDash val="solid"/>
              </a:ln>
              <a:solidFill>
                <a:schemeClr val="tx2"/>
              </a:solidFill>
            </a:endParaRPr>
          </a:p>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corso base per operatori volontari di protezione civile A1-01</a:t>
            </a:r>
            <a:endParaRPr lang="it-IT" b="1" dirty="0">
              <a:ln w="10541" cmpd="sng">
                <a:solidFill>
                  <a:srgbClr val="7D7D7D">
                    <a:tint val="100000"/>
                    <a:shade val="100000"/>
                    <a:satMod val="110000"/>
                  </a:srgbClr>
                </a:solidFill>
                <a:prstDash val="solid"/>
              </a:ln>
              <a:solidFill>
                <a:schemeClr val="tx2"/>
              </a:solidFill>
            </a:endParaRPr>
          </a:p>
        </p:txBody>
      </p:sp>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a:t>
            </a:fld>
            <a:endParaRPr lang="it-IT" altLang="it-IT" dirty="0">
              <a:latin typeface="+mn-lt"/>
            </a:endParaRPr>
          </a:p>
        </p:txBody>
      </p:sp>
      <p:sp>
        <p:nvSpPr>
          <p:cNvPr id="6" name="Rettangolo 5"/>
          <p:cNvSpPr/>
          <p:nvPr/>
        </p:nvSpPr>
        <p:spPr>
          <a:xfrm>
            <a:off x="523620" y="1332821"/>
            <a:ext cx="7992888" cy="347787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Il volontariato e le Organizzazioni di protezione civile</a:t>
            </a:r>
          </a:p>
          <a:p>
            <a:pPr algn="ctr" eaLnBrk="1" hangingPunct="1">
              <a:defRPr/>
            </a:pPr>
            <a:endParaRPr lang="it-IT" sz="2000" b="1" dirty="0" smtClean="0">
              <a:ln w="10541" cmpd="sng">
                <a:solidFill>
                  <a:srgbClr val="7D7D7D">
                    <a:tint val="100000"/>
                    <a:shade val="100000"/>
                    <a:satMod val="110000"/>
                  </a:srgbClr>
                </a:solidFill>
                <a:prstDash val="solid"/>
              </a:ln>
              <a:solidFill>
                <a:schemeClr val="tx2"/>
              </a:solidFill>
            </a:endParaRPr>
          </a:p>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Gruppi Comunali e Associazioni</a:t>
            </a:r>
          </a:p>
          <a:p>
            <a:pPr algn="ctr" eaLnBrk="1" hangingPunct="1">
              <a:defRPr/>
            </a:pPr>
            <a:endParaRPr lang="it-IT" sz="2000" b="1" dirty="0" smtClean="0">
              <a:ln w="10541" cmpd="sng">
                <a:solidFill>
                  <a:srgbClr val="7D7D7D">
                    <a:tint val="100000"/>
                    <a:shade val="100000"/>
                    <a:satMod val="110000"/>
                  </a:srgbClr>
                </a:solidFill>
                <a:prstDash val="solid"/>
              </a:ln>
              <a:solidFill>
                <a:schemeClr val="tx2"/>
              </a:solidFill>
            </a:endParaRPr>
          </a:p>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Il Comitato di Coordinamento del Volontariato (CCV-MI)</a:t>
            </a:r>
          </a:p>
          <a:p>
            <a:pPr algn="ctr" eaLnBrk="1" hangingPunct="1">
              <a:defRPr/>
            </a:pPr>
            <a:endParaRPr lang="it-IT" sz="2000" b="1" dirty="0" smtClean="0">
              <a:ln w="10541" cmpd="sng">
                <a:solidFill>
                  <a:srgbClr val="7D7D7D">
                    <a:tint val="100000"/>
                    <a:shade val="100000"/>
                    <a:satMod val="110000"/>
                  </a:srgbClr>
                </a:solidFill>
                <a:prstDash val="solid"/>
              </a:ln>
              <a:solidFill>
                <a:schemeClr val="tx2"/>
              </a:solidFill>
            </a:endParaRPr>
          </a:p>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I rapporti con le Istituzioni, il territorio e le Aree territoriali</a:t>
            </a:r>
          </a:p>
          <a:p>
            <a:pPr algn="ctr" eaLnBrk="1" hangingPunct="1">
              <a:defRPr/>
            </a:pPr>
            <a:endParaRPr lang="it-IT" sz="2000" b="1" dirty="0" smtClean="0">
              <a:ln w="10541" cmpd="sng">
                <a:solidFill>
                  <a:srgbClr val="7D7D7D">
                    <a:tint val="100000"/>
                    <a:shade val="100000"/>
                    <a:satMod val="110000"/>
                  </a:srgbClr>
                </a:solidFill>
                <a:prstDash val="solid"/>
              </a:ln>
              <a:solidFill>
                <a:schemeClr val="tx2"/>
              </a:solidFill>
            </a:endParaRPr>
          </a:p>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Il volontariato nelle attività di protezione civile e l’etica del volontario</a:t>
            </a:r>
          </a:p>
          <a:p>
            <a:pPr algn="ctr" eaLnBrk="1" hangingPunct="1">
              <a:defRPr/>
            </a:pPr>
            <a:endParaRPr lang="it-IT" b="1" dirty="0" smtClean="0">
              <a:ln w="10541" cmpd="sng">
                <a:solidFill>
                  <a:srgbClr val="7D7D7D">
                    <a:tint val="100000"/>
                    <a:shade val="100000"/>
                    <a:satMod val="110000"/>
                  </a:srgbClr>
                </a:solidFill>
                <a:prstDash val="solid"/>
              </a:ln>
              <a:solidFill>
                <a:schemeClr val="tx2"/>
              </a:solidFill>
            </a:endParaRPr>
          </a:p>
          <a:p>
            <a:pPr algn="ctr" eaLnBrk="1" hangingPunct="1">
              <a:defRPr/>
            </a:pPr>
            <a:r>
              <a:rPr lang="it-IT" sz="1600" b="1" dirty="0" smtClean="0">
                <a:ln w="10541" cmpd="sng">
                  <a:solidFill>
                    <a:srgbClr val="7D7D7D">
                      <a:tint val="100000"/>
                      <a:shade val="100000"/>
                      <a:satMod val="110000"/>
                    </a:srgbClr>
                  </a:solidFill>
                  <a:prstDash val="solid"/>
                </a:ln>
                <a:solidFill>
                  <a:srgbClr val="FF0000"/>
                </a:solidFill>
              </a:rPr>
              <a:t>a cura di Dario Pasini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10</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5254" y="1567104"/>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FF0000"/>
                </a:solidFill>
              </a:rPr>
              <a:t>Requisiti specifici per l’iscrizione all’elenco </a:t>
            </a:r>
            <a:r>
              <a:rPr lang="it-IT" altLang="it-IT" sz="2000" b="1" dirty="0" smtClean="0">
                <a:solidFill>
                  <a:srgbClr val="FF0000"/>
                </a:solidFill>
              </a:rPr>
              <a:t>Territoriale</a:t>
            </a:r>
          </a:p>
          <a:p>
            <a:pPr algn="ctr" eaLnBrk="1" hangingPunct="1">
              <a:spcBef>
                <a:spcPct val="50000"/>
              </a:spcBef>
            </a:pPr>
            <a:r>
              <a:rPr lang="it-IT" altLang="it-IT" sz="2000" b="1" dirty="0" smtClean="0">
                <a:solidFill>
                  <a:srgbClr val="FF0000"/>
                </a:solidFill>
              </a:rPr>
              <a:t>(in </a:t>
            </a:r>
            <a:r>
              <a:rPr lang="it-IT" altLang="it-IT" sz="2000" b="1" dirty="0">
                <a:solidFill>
                  <a:srgbClr val="FF0000"/>
                </a:solidFill>
              </a:rPr>
              <a:t>L</a:t>
            </a:r>
            <a:r>
              <a:rPr lang="it-IT" altLang="it-IT" sz="2000" b="1" dirty="0" smtClean="0">
                <a:solidFill>
                  <a:srgbClr val="FF0000"/>
                </a:solidFill>
              </a:rPr>
              <a:t>ombardia ancora Albo</a:t>
            </a:r>
            <a:r>
              <a:rPr lang="mr-IN" altLang="it-IT" sz="2000" b="1" dirty="0">
                <a:solidFill>
                  <a:srgbClr val="FF0000"/>
                </a:solidFill>
              </a:rPr>
              <a:t>–</a:t>
            </a:r>
            <a:r>
              <a:rPr lang="it-IT" altLang="it-IT" sz="2000" b="1" dirty="0">
                <a:solidFill>
                  <a:srgbClr val="FF0000"/>
                </a:solidFill>
              </a:rPr>
              <a:t> Regolamento Regionale n. 9 del 18.10.2010</a:t>
            </a:r>
            <a:r>
              <a:rPr lang="it-IT" altLang="it-IT" sz="2000" b="1" dirty="0" smtClean="0">
                <a:solidFill>
                  <a:srgbClr val="FF0000"/>
                </a:solidFill>
              </a:rPr>
              <a:t>)</a:t>
            </a:r>
            <a:endParaRPr lang="it-IT" altLang="it-IT" sz="2000" b="1" dirty="0">
              <a:solidFill>
                <a:srgbClr val="FF0000"/>
              </a:solidFill>
            </a:endParaRPr>
          </a:p>
        </p:txBody>
      </p:sp>
      <p:sp>
        <p:nvSpPr>
          <p:cNvPr id="9" name="Rettangolo 8"/>
          <p:cNvSpPr/>
          <p:nvPr/>
        </p:nvSpPr>
        <p:spPr>
          <a:xfrm>
            <a:off x="535254" y="2684179"/>
            <a:ext cx="7993063" cy="238296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lvl="0" algn="just" defTabSz="457200" eaLnBrk="1" hangingPunct="1">
              <a:lnSpc>
                <a:spcPct val="107000"/>
              </a:lnSpc>
            </a:pPr>
            <a:r>
              <a:rPr lang="it-IT" altLang="it-IT" sz="2000" dirty="0" smtClean="0">
                <a:solidFill>
                  <a:schemeClr val="tx2"/>
                </a:solidFill>
                <a:latin typeface="Calibri" charset="0"/>
                <a:ea typeface="MS PGothic" charset="-128"/>
              </a:rPr>
              <a:t>Art. 5</a:t>
            </a:r>
          </a:p>
          <a:p>
            <a:pPr marL="457200" lvl="0" indent="-457200" algn="just" defTabSz="457200" eaLnBrk="1" hangingPunct="1">
              <a:lnSpc>
                <a:spcPct val="107000"/>
              </a:lnSpc>
              <a:buFont typeface="+mj-lt"/>
              <a:buAutoNum type="arabicPeriod"/>
            </a:pPr>
            <a:r>
              <a:rPr lang="it-IT" altLang="it-IT" sz="2000" dirty="0" smtClean="0">
                <a:solidFill>
                  <a:schemeClr val="tx2"/>
                </a:solidFill>
                <a:latin typeface="Calibri" charset="0"/>
                <a:ea typeface="MS PGothic" charset="-128"/>
              </a:rPr>
              <a:t>Per </a:t>
            </a:r>
            <a:r>
              <a:rPr lang="it-IT" altLang="it-IT" sz="2000" dirty="0">
                <a:solidFill>
                  <a:schemeClr val="tx2"/>
                </a:solidFill>
                <a:latin typeface="Calibri" charset="0"/>
                <a:ea typeface="MS PGothic" charset="-128"/>
              </a:rPr>
              <a:t>attività operativa, si intende:</a:t>
            </a:r>
          </a:p>
          <a:p>
            <a:pPr marL="457200" lvl="0" indent="-457200" algn="just" defTabSz="457200" eaLnBrk="1" hangingPunct="1">
              <a:lnSpc>
                <a:spcPct val="107000"/>
              </a:lnSpc>
              <a:buFont typeface="+mj-lt"/>
              <a:buAutoNum type="alphaLcPeriod"/>
            </a:pPr>
            <a:r>
              <a:rPr lang="it-IT" altLang="it-IT" sz="2000" dirty="0">
                <a:solidFill>
                  <a:schemeClr val="tx2"/>
                </a:solidFill>
                <a:latin typeface="Calibri" charset="0"/>
                <a:ea typeface="MS PGothic" charset="-128"/>
              </a:rPr>
              <a:t>l’impiego in situazioni di emergenza</a:t>
            </a:r>
          </a:p>
          <a:p>
            <a:pPr marL="457200" lvl="0" indent="-457200" algn="just" defTabSz="457200" eaLnBrk="1" hangingPunct="1">
              <a:lnSpc>
                <a:spcPct val="107000"/>
              </a:lnSpc>
              <a:buFont typeface="+mj-lt"/>
              <a:buAutoNum type="alphaLcPeriod"/>
            </a:pPr>
            <a:r>
              <a:rPr lang="it-IT" altLang="it-IT" sz="2000" dirty="0">
                <a:solidFill>
                  <a:schemeClr val="tx2"/>
                </a:solidFill>
                <a:latin typeface="Calibri" charset="0"/>
                <a:ea typeface="MS PGothic" charset="-128"/>
              </a:rPr>
              <a:t>l’impiego in attività di previsione e prevenzione</a:t>
            </a:r>
          </a:p>
          <a:p>
            <a:pPr marL="457200" lvl="0" indent="-457200" algn="just" defTabSz="457200" eaLnBrk="1" hangingPunct="1">
              <a:lnSpc>
                <a:spcPct val="107000"/>
              </a:lnSpc>
              <a:buFont typeface="+mj-lt"/>
              <a:buAutoNum type="alphaLcPeriod"/>
            </a:pPr>
            <a:r>
              <a:rPr lang="it-IT" altLang="it-IT" sz="2000" dirty="0">
                <a:solidFill>
                  <a:schemeClr val="tx2"/>
                </a:solidFill>
                <a:latin typeface="Calibri" charset="0"/>
                <a:ea typeface="MS PGothic" charset="-128"/>
              </a:rPr>
              <a:t>l’impiego in attività esercitative o formative</a:t>
            </a:r>
          </a:p>
          <a:p>
            <a:pPr marL="457200" lvl="0" indent="-457200" algn="just" defTabSz="457200" eaLnBrk="1" hangingPunct="1">
              <a:lnSpc>
                <a:spcPct val="107000"/>
              </a:lnSpc>
              <a:buFont typeface="+mj-lt"/>
              <a:buAutoNum type="alphaLcPeriod"/>
            </a:pPr>
            <a:r>
              <a:rPr lang="it-IT" altLang="it-IT" sz="2000" dirty="0">
                <a:solidFill>
                  <a:schemeClr val="tx2"/>
                </a:solidFill>
                <a:latin typeface="Calibri" charset="0"/>
                <a:ea typeface="MS PGothic" charset="-128"/>
              </a:rPr>
              <a:t>la preparazione ed il coordinamento delle attività di cui ai punti precedenti</a:t>
            </a:r>
          </a:p>
        </p:txBody>
      </p:sp>
      <p:sp>
        <p:nvSpPr>
          <p:cNvPr id="8" name="Rettangolo 7"/>
          <p:cNvSpPr/>
          <p:nvPr/>
        </p:nvSpPr>
        <p:spPr>
          <a:xfrm>
            <a:off x="575468" y="5264528"/>
            <a:ext cx="7993063" cy="106567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lvl="0" algn="just" defTabSz="457200" eaLnBrk="1" hangingPunct="1">
              <a:lnSpc>
                <a:spcPct val="107000"/>
              </a:lnSpc>
            </a:pPr>
            <a:r>
              <a:rPr lang="it-IT" altLang="it-IT" sz="2000" dirty="0" smtClean="0">
                <a:solidFill>
                  <a:schemeClr val="tx2"/>
                </a:solidFill>
                <a:latin typeface="Calibri" charset="0"/>
                <a:ea typeface="MS PGothic" charset="-128"/>
              </a:rPr>
              <a:t>2</a:t>
            </a:r>
            <a:r>
              <a:rPr lang="it-IT" altLang="it-IT" sz="2000" b="1" dirty="0" smtClean="0">
                <a:solidFill>
                  <a:schemeClr val="tx2"/>
                </a:solidFill>
                <a:latin typeface="Calibri" charset="0"/>
                <a:ea typeface="MS PGothic" charset="-128"/>
              </a:rPr>
              <a:t>.   </a:t>
            </a:r>
            <a:r>
              <a:rPr lang="it-IT" altLang="it-IT" sz="2000" dirty="0" smtClean="0">
                <a:solidFill>
                  <a:schemeClr val="tx2"/>
                </a:solidFill>
                <a:latin typeface="Calibri" charset="0"/>
                <a:ea typeface="MS PGothic" charset="-128"/>
              </a:rPr>
              <a:t>Fatta </a:t>
            </a:r>
            <a:r>
              <a:rPr lang="it-IT" altLang="it-IT" sz="2000" dirty="0">
                <a:solidFill>
                  <a:schemeClr val="tx2"/>
                </a:solidFill>
                <a:latin typeface="Calibri" charset="0"/>
                <a:ea typeface="MS PGothic" charset="-128"/>
              </a:rPr>
              <a:t>salva la possibilità di aderire a più di una organizzazione iscritta nell’elenco territoriale, ciascun volontario deve dichiarare la propria operatività esclusiva a favore di una ed una sola organizzazione.</a:t>
            </a:r>
          </a:p>
        </p:txBody>
      </p:sp>
    </p:spTree>
    <p:extLst>
      <p:ext uri="{BB962C8B-B14F-4D97-AF65-F5344CB8AC3E}">
        <p14:creationId xmlns:p14="http://schemas.microsoft.com/office/powerpoint/2010/main" val="203463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11</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00109" y="1376793"/>
            <a:ext cx="7992888" cy="132343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FF0000"/>
                </a:solidFill>
              </a:rPr>
              <a:t>Requisiti specifici per l’iscrizione all’elenco </a:t>
            </a:r>
            <a:r>
              <a:rPr lang="it-IT" altLang="it-IT" sz="2000" b="1" dirty="0" smtClean="0">
                <a:solidFill>
                  <a:srgbClr val="FF0000"/>
                </a:solidFill>
              </a:rPr>
              <a:t>Territoriale</a:t>
            </a:r>
          </a:p>
          <a:p>
            <a:pPr algn="ctr" eaLnBrk="1" hangingPunct="1">
              <a:spcBef>
                <a:spcPct val="50000"/>
              </a:spcBef>
            </a:pPr>
            <a:r>
              <a:rPr lang="it-IT" altLang="it-IT" sz="2000" b="1" dirty="0" smtClean="0">
                <a:solidFill>
                  <a:srgbClr val="FF0000"/>
                </a:solidFill>
              </a:rPr>
              <a:t>(in </a:t>
            </a:r>
            <a:r>
              <a:rPr lang="it-IT" altLang="it-IT" sz="2000" b="1" dirty="0">
                <a:solidFill>
                  <a:srgbClr val="FF0000"/>
                </a:solidFill>
              </a:rPr>
              <a:t>L</a:t>
            </a:r>
            <a:r>
              <a:rPr lang="it-IT" altLang="it-IT" sz="2000" b="1" dirty="0" smtClean="0">
                <a:solidFill>
                  <a:srgbClr val="FF0000"/>
                </a:solidFill>
              </a:rPr>
              <a:t>ombardia ancora Albo</a:t>
            </a:r>
            <a:r>
              <a:rPr lang="mr-IN" altLang="it-IT" sz="2000" b="1" dirty="0">
                <a:solidFill>
                  <a:srgbClr val="FF0000"/>
                </a:solidFill>
              </a:rPr>
              <a:t>–</a:t>
            </a:r>
            <a:r>
              <a:rPr lang="it-IT" altLang="it-IT" sz="2000" b="1" dirty="0">
                <a:solidFill>
                  <a:srgbClr val="FF0000"/>
                </a:solidFill>
              </a:rPr>
              <a:t> Regolamento Regionale n. 9 del 18.10.2010)</a:t>
            </a:r>
          </a:p>
          <a:p>
            <a:pPr algn="ctr" eaLnBrk="1" hangingPunct="1">
              <a:spcBef>
                <a:spcPct val="50000"/>
              </a:spcBef>
              <a:buFontTx/>
              <a:buNone/>
            </a:pPr>
            <a:endParaRPr lang="it-IT" altLang="it-IT" sz="2000" b="1" dirty="0">
              <a:solidFill>
                <a:srgbClr val="FF0000"/>
              </a:solidFill>
            </a:endParaRPr>
          </a:p>
        </p:txBody>
      </p:sp>
      <p:sp>
        <p:nvSpPr>
          <p:cNvPr id="9" name="Rettangolo 8"/>
          <p:cNvSpPr/>
          <p:nvPr/>
        </p:nvSpPr>
        <p:spPr>
          <a:xfrm>
            <a:off x="535254" y="2272248"/>
            <a:ext cx="7993063" cy="344504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07000"/>
              </a:lnSpc>
              <a:spcAft>
                <a:spcPts val="0"/>
              </a:spcAft>
              <a:defRPr/>
            </a:pPr>
            <a:r>
              <a:rPr lang="it-IT" sz="20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Art. 6</a:t>
            </a:r>
          </a:p>
          <a:p>
            <a:pPr marL="342900" indent="-342900" algn="just">
              <a:lnSpc>
                <a:spcPct val="107000"/>
              </a:lnSpc>
              <a:spcAft>
                <a:spcPts val="0"/>
              </a:spcAft>
              <a:buFont typeface="+mj-lt"/>
              <a:buAutoNum type="alphaLcParenR"/>
              <a:defRPr/>
            </a:pPr>
            <a:r>
              <a:rPr lang="it-IT" sz="20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possiede </a:t>
            </a:r>
            <a:r>
              <a:rPr lang="it-IT"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un numero di volontari operativi non inferiore al 90%, con un minimo di 7);</a:t>
            </a:r>
          </a:p>
          <a:p>
            <a:pPr marL="342900" indent="-342900" algn="just">
              <a:lnSpc>
                <a:spcPct val="107000"/>
              </a:lnSpc>
              <a:spcAft>
                <a:spcPts val="0"/>
              </a:spcAft>
              <a:buFont typeface="+mj-lt"/>
              <a:buAutoNum type="alphaLcParenR"/>
              <a:defRPr/>
            </a:pPr>
            <a:r>
              <a:rPr lang="it-IT"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possiede mezzi e attrezzature minime in proporzione al numero dei volontari operativi iscritti, per lo svolgimento delle attività previste dalle proprie specializzazioni;</a:t>
            </a:r>
          </a:p>
          <a:p>
            <a:pPr marL="342900" indent="-342900" algn="just">
              <a:lnSpc>
                <a:spcPct val="107000"/>
              </a:lnSpc>
              <a:spcAft>
                <a:spcPts val="0"/>
              </a:spcAft>
              <a:buFont typeface="+mj-lt"/>
              <a:buAutoNum type="alphaLcParenR"/>
              <a:defRPr/>
            </a:pPr>
            <a:r>
              <a:rPr lang="it-IT"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è iscritta ad una delle sezioni dell’elenco territoriale da almeno un anno;</a:t>
            </a:r>
          </a:p>
          <a:p>
            <a:pPr marL="342900" indent="-342900" algn="just">
              <a:lnSpc>
                <a:spcPct val="107000"/>
              </a:lnSpc>
              <a:spcAft>
                <a:spcPts val="800"/>
              </a:spcAft>
              <a:buFont typeface="+mj-lt"/>
              <a:buAutoNum type="alphaLcParenR"/>
              <a:defRPr/>
            </a:pPr>
            <a:r>
              <a:rPr lang="it-IT"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a:t>
            </a:r>
          </a:p>
          <a:p>
            <a:pPr>
              <a:defRPr/>
            </a:pPr>
            <a:r>
              <a:rPr lang="it-IT"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e)  garantisce la reperibilità dei propri volontari per le autorità di protezione civile locali, provinciali e regionale.</a:t>
            </a:r>
            <a:endParaRPr lang="it-IT" sz="2000" dirty="0">
              <a:solidFill>
                <a:schemeClr val="tx2"/>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09538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12</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00109" y="1376793"/>
            <a:ext cx="7992888" cy="132343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FF0000"/>
                </a:solidFill>
              </a:rPr>
              <a:t>Requisiti specifici per l’iscrizione all’elenco </a:t>
            </a:r>
            <a:r>
              <a:rPr lang="it-IT" altLang="it-IT" sz="2000" b="1" dirty="0" smtClean="0">
                <a:solidFill>
                  <a:srgbClr val="FF0000"/>
                </a:solidFill>
              </a:rPr>
              <a:t>Territoriale</a:t>
            </a:r>
          </a:p>
          <a:p>
            <a:pPr algn="ctr" eaLnBrk="1" hangingPunct="1">
              <a:spcBef>
                <a:spcPct val="50000"/>
              </a:spcBef>
            </a:pPr>
            <a:r>
              <a:rPr lang="it-IT" altLang="it-IT" sz="2000" b="1" dirty="0" smtClean="0">
                <a:solidFill>
                  <a:srgbClr val="FF0000"/>
                </a:solidFill>
              </a:rPr>
              <a:t>(in </a:t>
            </a:r>
            <a:r>
              <a:rPr lang="it-IT" altLang="it-IT" sz="2000" b="1" dirty="0">
                <a:solidFill>
                  <a:srgbClr val="FF0000"/>
                </a:solidFill>
              </a:rPr>
              <a:t>L</a:t>
            </a:r>
            <a:r>
              <a:rPr lang="it-IT" altLang="it-IT" sz="2000" b="1" dirty="0" smtClean="0">
                <a:solidFill>
                  <a:srgbClr val="FF0000"/>
                </a:solidFill>
              </a:rPr>
              <a:t>ombardia ancora Albo</a:t>
            </a:r>
            <a:r>
              <a:rPr lang="mr-IN" altLang="it-IT" sz="2000" b="1" dirty="0">
                <a:solidFill>
                  <a:srgbClr val="FF0000"/>
                </a:solidFill>
              </a:rPr>
              <a:t>–</a:t>
            </a:r>
            <a:r>
              <a:rPr lang="it-IT" altLang="it-IT" sz="2000" b="1" dirty="0">
                <a:solidFill>
                  <a:srgbClr val="FF0000"/>
                </a:solidFill>
              </a:rPr>
              <a:t> Regolamento Regionale n. 9 del 18.10.2010)</a:t>
            </a:r>
          </a:p>
          <a:p>
            <a:pPr algn="ctr" eaLnBrk="1" hangingPunct="1">
              <a:spcBef>
                <a:spcPct val="50000"/>
              </a:spcBef>
              <a:buFontTx/>
              <a:buNone/>
            </a:pPr>
            <a:endParaRPr lang="it-IT" altLang="it-IT" sz="2000" b="1" dirty="0">
              <a:solidFill>
                <a:srgbClr val="FF0000"/>
              </a:solidFill>
            </a:endParaRPr>
          </a:p>
        </p:txBody>
      </p:sp>
      <p:sp>
        <p:nvSpPr>
          <p:cNvPr id="9" name="Rettangolo 8"/>
          <p:cNvSpPr/>
          <p:nvPr/>
        </p:nvSpPr>
        <p:spPr>
          <a:xfrm>
            <a:off x="535254" y="2272248"/>
            <a:ext cx="7993063" cy="40295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lvl="0" algn="just" defTabSz="457200" eaLnBrk="1" hangingPunct="1">
              <a:lnSpc>
                <a:spcPct val="107000"/>
              </a:lnSpc>
            </a:pPr>
            <a:r>
              <a:rPr lang="it-IT" altLang="it-IT" sz="2000" dirty="0" smtClean="0">
                <a:solidFill>
                  <a:schemeClr val="tx2"/>
                </a:solidFill>
                <a:latin typeface="Calibri" charset="0"/>
                <a:ea typeface="MS PGothic" charset="-128"/>
              </a:rPr>
              <a:t>Art. 7</a:t>
            </a:r>
          </a:p>
          <a:p>
            <a:pPr marL="457200" lvl="0" indent="-457200" algn="just" defTabSz="457200" eaLnBrk="1" hangingPunct="1">
              <a:lnSpc>
                <a:spcPct val="107000"/>
              </a:lnSpc>
              <a:buFont typeface="+mj-lt"/>
              <a:buAutoNum type="arabicPeriod"/>
            </a:pPr>
            <a:r>
              <a:rPr lang="it-IT" altLang="it-IT" sz="2000" dirty="0" smtClean="0">
                <a:solidFill>
                  <a:schemeClr val="tx2"/>
                </a:solidFill>
                <a:latin typeface="Calibri" charset="0"/>
                <a:ea typeface="MS PGothic" charset="-128"/>
              </a:rPr>
              <a:t>Per </a:t>
            </a:r>
            <a:r>
              <a:rPr lang="it-IT" altLang="it-IT" sz="2000" dirty="0">
                <a:solidFill>
                  <a:schemeClr val="tx2"/>
                </a:solidFill>
                <a:latin typeface="Calibri" charset="0"/>
                <a:ea typeface="MS PGothic" charset="-128"/>
              </a:rPr>
              <a:t>mantenere il requisito dell'operatività la maggioranza dei volontari operativi di una organizzazione, almeno una volta all’anno, deve alternativamente:</a:t>
            </a:r>
          </a:p>
          <a:p>
            <a:pPr marL="457200" lvl="0" indent="-457200" algn="just" defTabSz="457200" eaLnBrk="1" hangingPunct="1">
              <a:lnSpc>
                <a:spcPct val="107000"/>
              </a:lnSpc>
              <a:buFont typeface="+mj-lt"/>
              <a:buAutoNum type="alphaLcParenR"/>
            </a:pPr>
            <a:r>
              <a:rPr lang="it-IT" altLang="it-IT" sz="2000" dirty="0">
                <a:solidFill>
                  <a:schemeClr val="tx2"/>
                </a:solidFill>
                <a:latin typeface="Calibri" charset="0"/>
                <a:ea typeface="MS PGothic" charset="-128"/>
              </a:rPr>
              <a:t>avere svolto attività esercitativa, documentata e descritta in una relazione, da inviare alle province/Città Metropolitana, in funzione della sezione di appartenenza;</a:t>
            </a:r>
          </a:p>
          <a:p>
            <a:pPr marL="457200" lvl="0" indent="-457200" algn="just" defTabSz="457200" eaLnBrk="1" hangingPunct="1">
              <a:lnSpc>
                <a:spcPct val="107000"/>
              </a:lnSpc>
              <a:buFont typeface="+mj-lt"/>
              <a:buAutoNum type="alphaLcParenR"/>
            </a:pPr>
            <a:r>
              <a:rPr lang="it-IT" altLang="it-IT" sz="2000" dirty="0">
                <a:solidFill>
                  <a:schemeClr val="tx2"/>
                </a:solidFill>
                <a:latin typeface="Calibri" charset="0"/>
                <a:ea typeface="MS PGothic" charset="-128"/>
              </a:rPr>
              <a:t>essere stata impiegata in attività di emergenza su richiesta delle autorità di protezione civile comunali, provinciali, regionali o nazionali, attestata dalla documentazione agli atti delle province/Città Metropolitana, di Regione Lombardia o del Dipartimento Protezione Civile nazionale.</a:t>
            </a:r>
          </a:p>
        </p:txBody>
      </p:sp>
    </p:spTree>
    <p:extLst>
      <p:ext uri="{BB962C8B-B14F-4D97-AF65-F5344CB8AC3E}">
        <p14:creationId xmlns:p14="http://schemas.microsoft.com/office/powerpoint/2010/main" val="1061415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13</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12624" y="1427622"/>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FF0000"/>
                </a:solidFill>
              </a:rPr>
              <a:t>Requisiti specifici per l’iscrizione </a:t>
            </a:r>
            <a:r>
              <a:rPr lang="it-IT" altLang="it-IT" sz="2000" b="1">
                <a:solidFill>
                  <a:srgbClr val="FF0000"/>
                </a:solidFill>
              </a:rPr>
              <a:t>all’elenco </a:t>
            </a:r>
            <a:r>
              <a:rPr lang="it-IT" altLang="it-IT" sz="2000" b="1" smtClean="0">
                <a:solidFill>
                  <a:srgbClr val="FF0000"/>
                </a:solidFill>
              </a:rPr>
              <a:t>Centrale</a:t>
            </a:r>
            <a:endParaRPr lang="it-IT" altLang="it-IT" sz="2000" b="1" dirty="0" smtClean="0">
              <a:solidFill>
                <a:srgbClr val="FF0000"/>
              </a:solidFill>
            </a:endParaRPr>
          </a:p>
        </p:txBody>
      </p:sp>
      <p:sp>
        <p:nvSpPr>
          <p:cNvPr id="9" name="Rettangolo 8"/>
          <p:cNvSpPr/>
          <p:nvPr/>
        </p:nvSpPr>
        <p:spPr>
          <a:xfrm>
            <a:off x="512449" y="1902787"/>
            <a:ext cx="7993063" cy="440120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285750" indent="-285750" algn="just" eaLnBrk="1" hangingPunct="1">
              <a:spcBef>
                <a:spcPct val="50000"/>
              </a:spcBef>
              <a:buFont typeface="Arial" charset="0"/>
              <a:buChar char="•"/>
            </a:pPr>
            <a:r>
              <a:rPr lang="it-IT" altLang="it-IT" sz="1600" b="1" i="1" u="sng" dirty="0">
                <a:solidFill>
                  <a:schemeClr val="tx2"/>
                </a:solidFill>
              </a:rPr>
              <a:t>In fase di prima </a:t>
            </a:r>
            <a:r>
              <a:rPr lang="it-IT" altLang="it-IT" sz="1600" b="1" i="1" u="sng" dirty="0" smtClean="0">
                <a:solidFill>
                  <a:schemeClr val="tx2"/>
                </a:solidFill>
              </a:rPr>
              <a:t>iscrizione:</a:t>
            </a:r>
          </a:p>
          <a:p>
            <a:pPr marL="285750" indent="-285750" algn="just" eaLnBrk="1" hangingPunct="1">
              <a:spcBef>
                <a:spcPct val="50000"/>
              </a:spcBef>
              <a:buFont typeface="Arial" charset="0"/>
              <a:buChar char="•"/>
            </a:pPr>
            <a:r>
              <a:rPr lang="it-IT" altLang="it-IT" sz="1600" dirty="0" smtClean="0">
                <a:solidFill>
                  <a:schemeClr val="tx2"/>
                </a:solidFill>
              </a:rPr>
              <a:t>dimensioni </a:t>
            </a:r>
            <a:r>
              <a:rPr lang="it-IT" altLang="it-IT" sz="1600" dirty="0">
                <a:solidFill>
                  <a:schemeClr val="tx2"/>
                </a:solidFill>
              </a:rPr>
              <a:t>e diffusione sul territorio nazionale; </a:t>
            </a:r>
            <a:endParaRPr lang="it-IT" altLang="it-IT" sz="1600" dirty="0" smtClean="0">
              <a:solidFill>
                <a:schemeClr val="tx2"/>
              </a:solidFill>
            </a:endParaRPr>
          </a:p>
          <a:p>
            <a:pPr marL="285750" indent="-285750" algn="just" eaLnBrk="1" hangingPunct="1">
              <a:spcBef>
                <a:spcPct val="50000"/>
              </a:spcBef>
              <a:buFont typeface="Arial" charset="0"/>
              <a:buChar char="•"/>
            </a:pPr>
            <a:r>
              <a:rPr lang="it-IT" altLang="it-IT" sz="1600" dirty="0" smtClean="0">
                <a:solidFill>
                  <a:schemeClr val="tx2"/>
                </a:solidFill>
              </a:rPr>
              <a:t>partecipazione </a:t>
            </a:r>
            <a:r>
              <a:rPr lang="it-IT" altLang="it-IT" sz="1600" dirty="0">
                <a:solidFill>
                  <a:schemeClr val="tx2"/>
                </a:solidFill>
              </a:rPr>
              <a:t>documentata ad attività ed interventi a carattere nazionale o internazionale riconosciuti dal Dipartimento della Protezione Civile; </a:t>
            </a:r>
            <a:endParaRPr lang="it-IT" altLang="it-IT" sz="1600" dirty="0" smtClean="0">
              <a:solidFill>
                <a:schemeClr val="tx2"/>
              </a:solidFill>
            </a:endParaRPr>
          </a:p>
          <a:p>
            <a:pPr marL="285750" indent="-285750" algn="just" eaLnBrk="1" hangingPunct="1">
              <a:spcBef>
                <a:spcPct val="50000"/>
              </a:spcBef>
              <a:buFont typeface="Arial" charset="0"/>
              <a:buChar char="•"/>
            </a:pPr>
            <a:r>
              <a:rPr lang="it-IT" altLang="it-IT" sz="1600" dirty="0" smtClean="0">
                <a:solidFill>
                  <a:schemeClr val="tx2"/>
                </a:solidFill>
              </a:rPr>
              <a:t>strutturazione </a:t>
            </a:r>
            <a:r>
              <a:rPr lang="it-IT" altLang="it-IT" sz="1600" dirty="0">
                <a:solidFill>
                  <a:schemeClr val="tx2"/>
                </a:solidFill>
              </a:rPr>
              <a:t>organizzativa che presenti un’effettiva capacità di coordinamento e mobilitazione del livello </a:t>
            </a:r>
            <a:r>
              <a:rPr lang="it-IT" altLang="it-IT" sz="1600" dirty="0" smtClean="0">
                <a:solidFill>
                  <a:schemeClr val="tx2"/>
                </a:solidFill>
              </a:rPr>
              <a:t>centrale;</a:t>
            </a:r>
          </a:p>
          <a:p>
            <a:pPr marL="285750" indent="-285750" algn="just" eaLnBrk="1" hangingPunct="1">
              <a:spcBef>
                <a:spcPct val="50000"/>
              </a:spcBef>
              <a:buFont typeface="Arial" charset="0"/>
              <a:buChar char="•"/>
            </a:pPr>
            <a:r>
              <a:rPr lang="it-IT" altLang="it-IT" sz="1600" dirty="0" smtClean="0">
                <a:solidFill>
                  <a:schemeClr val="tx2"/>
                </a:solidFill>
              </a:rPr>
              <a:t>possesso </a:t>
            </a:r>
            <a:r>
              <a:rPr lang="it-IT" altLang="it-IT" sz="1600" dirty="0">
                <a:solidFill>
                  <a:schemeClr val="tx2"/>
                </a:solidFill>
              </a:rPr>
              <a:t>di un meccanismo di mobilitazione operativo h24, anche mediante la gestione di una sala operativa nazionale;  </a:t>
            </a:r>
            <a:endParaRPr lang="it-IT" altLang="it-IT" sz="1600" dirty="0" smtClean="0">
              <a:solidFill>
                <a:schemeClr val="tx2"/>
              </a:solidFill>
            </a:endParaRPr>
          </a:p>
          <a:p>
            <a:pPr marL="285750" indent="-285750" algn="just" eaLnBrk="1" hangingPunct="1">
              <a:spcBef>
                <a:spcPct val="50000"/>
              </a:spcBef>
              <a:buFont typeface="Arial" charset="0"/>
              <a:buChar char="•"/>
            </a:pPr>
            <a:r>
              <a:rPr lang="it-IT" altLang="it-IT" sz="1600" dirty="0" smtClean="0">
                <a:solidFill>
                  <a:schemeClr val="tx2"/>
                </a:solidFill>
              </a:rPr>
              <a:t>capacità </a:t>
            </a:r>
            <a:r>
              <a:rPr lang="it-IT" altLang="it-IT" sz="1600" dirty="0">
                <a:solidFill>
                  <a:schemeClr val="tx2"/>
                </a:solidFill>
              </a:rPr>
              <a:t>specifica in particolari settori di interesse strategico del Dipartimento della Protezione Civile;   </a:t>
            </a:r>
          </a:p>
          <a:p>
            <a:pPr marL="285750" indent="-285750" algn="just" eaLnBrk="1" hangingPunct="1">
              <a:buFont typeface="Arial" charset="0"/>
              <a:buChar char="•"/>
            </a:pPr>
            <a:r>
              <a:rPr lang="it-IT" altLang="it-IT" sz="1600" b="1" i="1" u="sng" dirty="0">
                <a:solidFill>
                  <a:schemeClr val="tx2"/>
                </a:solidFill>
              </a:rPr>
              <a:t>ai fini della conferma periodica dell’iscrizione:</a:t>
            </a:r>
            <a:r>
              <a:rPr lang="it-IT" altLang="it-IT" sz="1600" dirty="0">
                <a:solidFill>
                  <a:schemeClr val="tx2"/>
                </a:solidFill>
              </a:rPr>
              <a:t> </a:t>
            </a:r>
          </a:p>
          <a:p>
            <a:pPr lvl="1" algn="just" eaLnBrk="1" hangingPunct="1"/>
            <a:r>
              <a:rPr lang="it-IT" altLang="it-IT" sz="1600" dirty="0">
                <a:solidFill>
                  <a:schemeClr val="tx2"/>
                </a:solidFill>
              </a:rPr>
              <a:t>conferma dei requisiti su elencati; </a:t>
            </a:r>
          </a:p>
          <a:p>
            <a:pPr algn="just" eaLnBrk="1" hangingPunct="1"/>
            <a:r>
              <a:rPr lang="it-IT" altLang="it-IT" sz="1600" dirty="0" smtClean="0">
                <a:solidFill>
                  <a:schemeClr val="tx2"/>
                </a:solidFill>
              </a:rPr>
              <a:t>	partecipazione </a:t>
            </a:r>
            <a:r>
              <a:rPr lang="it-IT" altLang="it-IT" sz="1600" dirty="0">
                <a:solidFill>
                  <a:schemeClr val="tx2"/>
                </a:solidFill>
              </a:rPr>
              <a:t>documentata ad attività ed interventi a carattere nazionale o </a:t>
            </a:r>
            <a:r>
              <a:rPr lang="it-IT" altLang="it-IT" sz="1600" dirty="0" smtClean="0">
                <a:solidFill>
                  <a:schemeClr val="tx2"/>
                </a:solidFill>
              </a:rPr>
              <a:t>	internazionale </a:t>
            </a:r>
            <a:r>
              <a:rPr lang="it-IT" altLang="it-IT" sz="1600" dirty="0">
                <a:solidFill>
                  <a:schemeClr val="tx2"/>
                </a:solidFill>
              </a:rPr>
              <a:t>riconosciuti dal Dipartimento della Protezione Civile relativi al </a:t>
            </a:r>
            <a:r>
              <a:rPr lang="it-IT" altLang="it-IT" sz="1600" dirty="0" smtClean="0">
                <a:solidFill>
                  <a:schemeClr val="tx2"/>
                </a:solidFill>
              </a:rPr>
              <a:t>	precedente </a:t>
            </a:r>
            <a:r>
              <a:rPr lang="it-IT" altLang="it-IT" sz="1600" dirty="0">
                <a:solidFill>
                  <a:schemeClr val="tx2"/>
                </a:solidFill>
              </a:rPr>
              <a:t>triennio </a:t>
            </a:r>
          </a:p>
        </p:txBody>
      </p:sp>
    </p:spTree>
    <p:extLst>
      <p:ext uri="{BB962C8B-B14F-4D97-AF65-F5344CB8AC3E}">
        <p14:creationId xmlns:p14="http://schemas.microsoft.com/office/powerpoint/2010/main" val="234877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14</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00109" y="1376793"/>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FF0000"/>
                </a:solidFill>
              </a:rPr>
              <a:t>Requisiti specifici per l’iscrizione all’elenco </a:t>
            </a:r>
            <a:r>
              <a:rPr lang="it-IT" altLang="it-IT" sz="2000" b="1" dirty="0" smtClean="0">
                <a:solidFill>
                  <a:srgbClr val="FF0000"/>
                </a:solidFill>
              </a:rPr>
              <a:t>Territoriale</a:t>
            </a:r>
          </a:p>
          <a:p>
            <a:pPr algn="ctr" eaLnBrk="1" hangingPunct="1">
              <a:spcBef>
                <a:spcPct val="50000"/>
              </a:spcBef>
              <a:buFontTx/>
              <a:buNone/>
            </a:pPr>
            <a:r>
              <a:rPr lang="it-IT" altLang="it-IT" sz="2000" b="1" dirty="0" smtClean="0">
                <a:solidFill>
                  <a:srgbClr val="FF0000"/>
                </a:solidFill>
              </a:rPr>
              <a:t>(in </a:t>
            </a:r>
            <a:r>
              <a:rPr lang="it-IT" altLang="it-IT" sz="2000" b="1" dirty="0">
                <a:solidFill>
                  <a:srgbClr val="FF0000"/>
                </a:solidFill>
              </a:rPr>
              <a:t>L</a:t>
            </a:r>
            <a:r>
              <a:rPr lang="it-IT" altLang="it-IT" sz="2000" b="1" dirty="0" smtClean="0">
                <a:solidFill>
                  <a:srgbClr val="FF0000"/>
                </a:solidFill>
              </a:rPr>
              <a:t>ombardia ancora Albo)</a:t>
            </a:r>
            <a:endParaRPr lang="it-IT" altLang="it-IT" sz="2000" b="1" dirty="0">
              <a:solidFill>
                <a:srgbClr val="FF0000"/>
              </a:solidFill>
            </a:endParaRPr>
          </a:p>
        </p:txBody>
      </p:sp>
      <p:sp>
        <p:nvSpPr>
          <p:cNvPr id="8" name="Nastro 3 7"/>
          <p:cNvSpPr>
            <a:spLocks noChangeArrowheads="1"/>
          </p:cNvSpPr>
          <p:nvPr/>
        </p:nvSpPr>
        <p:spPr bwMode="auto">
          <a:xfrm>
            <a:off x="3392749" y="2377464"/>
            <a:ext cx="1587226" cy="1023903"/>
          </a:xfrm>
          <a:prstGeom prst="ellipseRibbon2">
            <a:avLst>
              <a:gd name="adj1" fmla="val 25000"/>
              <a:gd name="adj2" fmla="val 50000"/>
              <a:gd name="adj3" fmla="val 12500"/>
            </a:avLst>
          </a:prstGeom>
          <a:gradFill rotWithShape="1">
            <a:gsLst>
              <a:gs pos="0">
                <a:srgbClr val="3F80CD"/>
              </a:gs>
              <a:gs pos="100000">
                <a:srgbClr val="9BC1FF"/>
              </a:gs>
            </a:gsLst>
            <a:lin ang="16200000"/>
          </a:gra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eaLnBrk="1" hangingPunct="1">
              <a:defRPr/>
            </a:pPr>
            <a:r>
              <a:rPr lang="it-IT" sz="1000" b="1" dirty="0">
                <a:solidFill>
                  <a:schemeClr val="lt1"/>
                </a:solidFill>
                <a:latin typeface="+mn-lt"/>
                <a:ea typeface="+mn-ea"/>
              </a:rPr>
              <a:t>ELENCO NAZIONALE E.T.S.</a:t>
            </a:r>
          </a:p>
        </p:txBody>
      </p:sp>
      <p:cxnSp>
        <p:nvCxnSpPr>
          <p:cNvPr id="10" name="Connettore 2 9"/>
          <p:cNvCxnSpPr>
            <a:cxnSpLocks noChangeShapeType="1"/>
          </p:cNvCxnSpPr>
          <p:nvPr/>
        </p:nvCxnSpPr>
        <p:spPr bwMode="auto">
          <a:xfrm>
            <a:off x="4932040" y="2766379"/>
            <a:ext cx="1087760" cy="412277"/>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Connettore 2 10"/>
          <p:cNvCxnSpPr>
            <a:cxnSpLocks noChangeShapeType="1"/>
          </p:cNvCxnSpPr>
          <p:nvPr/>
        </p:nvCxnSpPr>
        <p:spPr bwMode="auto">
          <a:xfrm flipH="1">
            <a:off x="4588025" y="3363664"/>
            <a:ext cx="98910" cy="597007"/>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 name="Rettangolo arrotondato 11"/>
          <p:cNvSpPr>
            <a:spLocks noChangeArrowheads="1"/>
          </p:cNvSpPr>
          <p:nvPr/>
        </p:nvSpPr>
        <p:spPr bwMode="auto">
          <a:xfrm>
            <a:off x="6019800" y="2767169"/>
            <a:ext cx="1944688" cy="682625"/>
          </a:xfrm>
          <a:prstGeom prst="roundRect">
            <a:avLst>
              <a:gd name="adj" fmla="val 16667"/>
            </a:avLst>
          </a:prstGeom>
          <a:solidFill>
            <a:srgbClr val="E46C0A"/>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eaLnBrk="1" hangingPunct="1">
              <a:defRPr/>
            </a:pPr>
            <a:r>
              <a:rPr lang="it-IT" sz="1200" b="1" dirty="0">
                <a:solidFill>
                  <a:schemeClr val="lt1"/>
                </a:solidFill>
                <a:latin typeface="+mn-lt"/>
                <a:ea typeface="+mn-ea"/>
              </a:rPr>
              <a:t>ASSOCIAZIONI NAZIONALI</a:t>
            </a:r>
          </a:p>
        </p:txBody>
      </p:sp>
      <p:cxnSp>
        <p:nvCxnSpPr>
          <p:cNvPr id="15" name="Connettore 2 14"/>
          <p:cNvCxnSpPr>
            <a:cxnSpLocks noChangeShapeType="1"/>
          </p:cNvCxnSpPr>
          <p:nvPr/>
        </p:nvCxnSpPr>
        <p:spPr bwMode="auto">
          <a:xfrm flipH="1">
            <a:off x="6973888" y="3449794"/>
            <a:ext cx="0" cy="847725"/>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 name="Rettangolo 15"/>
          <p:cNvSpPr>
            <a:spLocks noChangeArrowheads="1"/>
          </p:cNvSpPr>
          <p:nvPr/>
        </p:nvSpPr>
        <p:spPr bwMode="auto">
          <a:xfrm>
            <a:off x="6046440" y="4352960"/>
            <a:ext cx="1918048" cy="1383375"/>
          </a:xfrm>
          <a:prstGeom prst="rect">
            <a:avLst/>
          </a:prstGeom>
          <a:solidFill>
            <a:srgbClr val="00B0F0"/>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r>
              <a:rPr lang="it-IT" sz="1200" b="1" dirty="0">
                <a:solidFill>
                  <a:schemeClr val="lt1"/>
                </a:solidFill>
                <a:latin typeface="+mn-lt"/>
                <a:ea typeface="+mn-ea"/>
              </a:rPr>
              <a:t>ELENCO centrale</a:t>
            </a:r>
          </a:p>
        </p:txBody>
      </p:sp>
      <p:pic>
        <p:nvPicPr>
          <p:cNvPr id="19" name="Immagine 3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5145123"/>
            <a:ext cx="564103" cy="56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ttore 2 19"/>
          <p:cNvCxnSpPr>
            <a:cxnSpLocks noChangeShapeType="1"/>
          </p:cNvCxnSpPr>
          <p:nvPr/>
        </p:nvCxnSpPr>
        <p:spPr bwMode="auto">
          <a:xfrm flipH="1">
            <a:off x="5220072" y="5007890"/>
            <a:ext cx="781791" cy="417979"/>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Rettangolo arrotondato 21"/>
          <p:cNvSpPr>
            <a:spLocks noChangeArrowheads="1"/>
          </p:cNvSpPr>
          <p:nvPr/>
        </p:nvSpPr>
        <p:spPr bwMode="auto">
          <a:xfrm>
            <a:off x="3587658" y="5512490"/>
            <a:ext cx="1943100" cy="757238"/>
          </a:xfrm>
          <a:prstGeom prst="roundRect">
            <a:avLst>
              <a:gd name="adj" fmla="val 16667"/>
            </a:avLst>
          </a:prstGeom>
          <a:solidFill>
            <a:srgbClr val="FF3300"/>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eaLnBrk="1" hangingPunct="1">
              <a:defRPr/>
            </a:pPr>
            <a:r>
              <a:rPr lang="it-IT" sz="1200" b="1" dirty="0">
                <a:solidFill>
                  <a:schemeClr val="lt1"/>
                </a:solidFill>
                <a:latin typeface="+mn-lt"/>
                <a:ea typeface="+mn-ea"/>
              </a:rPr>
              <a:t>ELENCO NAZIONALE</a:t>
            </a:r>
          </a:p>
        </p:txBody>
      </p:sp>
      <p:cxnSp>
        <p:nvCxnSpPr>
          <p:cNvPr id="23" name="Connettore 2 22"/>
          <p:cNvCxnSpPr>
            <a:cxnSpLocks noChangeShapeType="1"/>
          </p:cNvCxnSpPr>
          <p:nvPr/>
        </p:nvCxnSpPr>
        <p:spPr bwMode="auto">
          <a:xfrm>
            <a:off x="2787844" y="5548059"/>
            <a:ext cx="803282" cy="435865"/>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 name="Rettangolo 23"/>
          <p:cNvSpPr>
            <a:spLocks noChangeArrowheads="1"/>
          </p:cNvSpPr>
          <p:nvPr/>
        </p:nvSpPr>
        <p:spPr bwMode="auto">
          <a:xfrm>
            <a:off x="633848" y="5443403"/>
            <a:ext cx="2131707" cy="1182946"/>
          </a:xfrm>
          <a:prstGeom prst="rect">
            <a:avLst/>
          </a:prstGeom>
          <a:solidFill>
            <a:srgbClr val="92D050"/>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r>
              <a:rPr lang="it-IT" sz="1200" dirty="0">
                <a:solidFill>
                  <a:schemeClr val="lt1"/>
                </a:solidFill>
                <a:latin typeface="+mn-lt"/>
                <a:ea typeface="+mn-ea"/>
              </a:rPr>
              <a:t>ELENCO TERRITORIALE</a:t>
            </a:r>
          </a:p>
        </p:txBody>
      </p:sp>
      <p:pic>
        <p:nvPicPr>
          <p:cNvPr id="26" name="Immagine 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6358" y="5736335"/>
            <a:ext cx="491579" cy="49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onnettore 2 26"/>
          <p:cNvCxnSpPr>
            <a:cxnSpLocks noChangeShapeType="1"/>
          </p:cNvCxnSpPr>
          <p:nvPr/>
        </p:nvCxnSpPr>
        <p:spPr bwMode="auto">
          <a:xfrm flipH="1">
            <a:off x="2765555" y="4446046"/>
            <a:ext cx="1420807" cy="965179"/>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8" name="Immagin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47129" y="2356152"/>
            <a:ext cx="1305168" cy="12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ttangolo con angoli ritagliati sullo stesso lato 5"/>
          <p:cNvSpPr>
            <a:spLocks/>
          </p:cNvSpPr>
          <p:nvPr/>
        </p:nvSpPr>
        <p:spPr bwMode="auto">
          <a:xfrm>
            <a:off x="4254172" y="3966516"/>
            <a:ext cx="906139" cy="438306"/>
          </a:xfrm>
          <a:custGeom>
            <a:avLst/>
            <a:gdLst>
              <a:gd name="T0" fmla="*/ 108217 w 1439862"/>
              <a:gd name="T1" fmla="*/ 0 h 649287"/>
              <a:gd name="T2" fmla="*/ 1331645 w 1439862"/>
              <a:gd name="T3" fmla="*/ 0 h 649287"/>
              <a:gd name="T4" fmla="*/ 1439862 w 1439862"/>
              <a:gd name="T5" fmla="*/ 108217 h 649287"/>
              <a:gd name="T6" fmla="*/ 1439862 w 1439862"/>
              <a:gd name="T7" fmla="*/ 649287 h 649287"/>
              <a:gd name="T8" fmla="*/ 1439862 w 1439862"/>
              <a:gd name="T9" fmla="*/ 649287 h 649287"/>
              <a:gd name="T10" fmla="*/ 0 w 1439862"/>
              <a:gd name="T11" fmla="*/ 649287 h 649287"/>
              <a:gd name="T12" fmla="*/ 0 w 1439862"/>
              <a:gd name="T13" fmla="*/ 649287 h 649287"/>
              <a:gd name="T14" fmla="*/ 0 w 1439862"/>
              <a:gd name="T15" fmla="*/ 108217 h 649287"/>
              <a:gd name="T16" fmla="*/ 108217 w 1439862"/>
              <a:gd name="T17" fmla="*/ 0 h 649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9862"/>
              <a:gd name="T28" fmla="*/ 0 h 649287"/>
              <a:gd name="T29" fmla="*/ 1439862 w 1439862"/>
              <a:gd name="T30" fmla="*/ 649287 h 649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9862" h="649287">
                <a:moveTo>
                  <a:pt x="108217" y="0"/>
                </a:moveTo>
                <a:lnTo>
                  <a:pt x="1331645" y="0"/>
                </a:lnTo>
                <a:lnTo>
                  <a:pt x="1439862" y="108217"/>
                </a:lnTo>
                <a:lnTo>
                  <a:pt x="1439862" y="649287"/>
                </a:lnTo>
                <a:lnTo>
                  <a:pt x="0" y="649287"/>
                </a:lnTo>
                <a:lnTo>
                  <a:pt x="0" y="108217"/>
                </a:lnTo>
                <a:lnTo>
                  <a:pt x="108217" y="0"/>
                </a:lnTo>
                <a:close/>
              </a:path>
            </a:pathLst>
          </a:custGeom>
          <a:solidFill>
            <a:srgbClr val="77933C"/>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r>
              <a:rPr lang="it-IT" sz="1200" b="1" dirty="0">
                <a:solidFill>
                  <a:schemeClr val="lt1"/>
                </a:solidFill>
                <a:latin typeface="+mn-lt"/>
                <a:ea typeface="+mn-ea"/>
              </a:rPr>
              <a:t>ETS   LOCALI</a:t>
            </a:r>
          </a:p>
        </p:txBody>
      </p:sp>
      <p:sp>
        <p:nvSpPr>
          <p:cNvPr id="32" name="Rettangolo con singolo angolo ritagliato 4"/>
          <p:cNvSpPr>
            <a:spLocks/>
          </p:cNvSpPr>
          <p:nvPr/>
        </p:nvSpPr>
        <p:spPr bwMode="auto">
          <a:xfrm>
            <a:off x="563712" y="3537969"/>
            <a:ext cx="1223963" cy="647700"/>
          </a:xfrm>
          <a:custGeom>
            <a:avLst/>
            <a:gdLst>
              <a:gd name="T0" fmla="*/ 0 w 1223963"/>
              <a:gd name="T1" fmla="*/ 0 h 647700"/>
              <a:gd name="T2" fmla="*/ 1116011 w 1223963"/>
              <a:gd name="T3" fmla="*/ 0 h 647700"/>
              <a:gd name="T4" fmla="*/ 1223963 w 1223963"/>
              <a:gd name="T5" fmla="*/ 107952 h 647700"/>
              <a:gd name="T6" fmla="*/ 1223963 w 1223963"/>
              <a:gd name="T7" fmla="*/ 647700 h 647700"/>
              <a:gd name="T8" fmla="*/ 0 w 1223963"/>
              <a:gd name="T9" fmla="*/ 647700 h 647700"/>
              <a:gd name="T10" fmla="*/ 0 w 1223963"/>
              <a:gd name="T11" fmla="*/ 0 h 647700"/>
              <a:gd name="T12" fmla="*/ 0 60000 65536"/>
              <a:gd name="T13" fmla="*/ 0 60000 65536"/>
              <a:gd name="T14" fmla="*/ 0 60000 65536"/>
              <a:gd name="T15" fmla="*/ 0 60000 65536"/>
              <a:gd name="T16" fmla="*/ 0 60000 65536"/>
              <a:gd name="T17" fmla="*/ 0 60000 65536"/>
              <a:gd name="T18" fmla="*/ 0 w 1223963"/>
              <a:gd name="T19" fmla="*/ 0 h 647700"/>
              <a:gd name="T20" fmla="*/ 1223963 w 1223963"/>
              <a:gd name="T21" fmla="*/ 647700 h 647700"/>
            </a:gdLst>
            <a:ahLst/>
            <a:cxnLst>
              <a:cxn ang="T12">
                <a:pos x="T0" y="T1"/>
              </a:cxn>
              <a:cxn ang="T13">
                <a:pos x="T2" y="T3"/>
              </a:cxn>
              <a:cxn ang="T14">
                <a:pos x="T4" y="T5"/>
              </a:cxn>
              <a:cxn ang="T15">
                <a:pos x="T6" y="T7"/>
              </a:cxn>
              <a:cxn ang="T16">
                <a:pos x="T8" y="T9"/>
              </a:cxn>
              <a:cxn ang="T17">
                <a:pos x="T10" y="T11"/>
              </a:cxn>
            </a:cxnLst>
            <a:rect l="T18" t="T19" r="T20" b="T21"/>
            <a:pathLst>
              <a:path w="1223963" h="647700">
                <a:moveTo>
                  <a:pt x="0" y="0"/>
                </a:moveTo>
                <a:lnTo>
                  <a:pt x="1116011" y="0"/>
                </a:lnTo>
                <a:lnTo>
                  <a:pt x="1223963" y="107952"/>
                </a:lnTo>
                <a:lnTo>
                  <a:pt x="1223963" y="647700"/>
                </a:lnTo>
                <a:lnTo>
                  <a:pt x="0" y="647700"/>
                </a:lnTo>
                <a:lnTo>
                  <a:pt x="0" y="0"/>
                </a:lnTo>
                <a:close/>
              </a:path>
            </a:pathLst>
          </a:cu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r>
              <a:rPr lang="it-IT" sz="1200" b="1" dirty="0">
                <a:solidFill>
                  <a:schemeClr val="lt1"/>
                </a:solidFill>
                <a:latin typeface="+mn-lt"/>
                <a:ea typeface="+mn-ea"/>
              </a:rPr>
              <a:t>GRUPPI COMUNALI</a:t>
            </a:r>
          </a:p>
        </p:txBody>
      </p:sp>
      <p:cxnSp>
        <p:nvCxnSpPr>
          <p:cNvPr id="33" name="Connettore 2 32"/>
          <p:cNvCxnSpPr>
            <a:cxnSpLocks noChangeShapeType="1"/>
          </p:cNvCxnSpPr>
          <p:nvPr/>
        </p:nvCxnSpPr>
        <p:spPr bwMode="auto">
          <a:xfrm flipV="1">
            <a:off x="1346454" y="4185669"/>
            <a:ext cx="28521" cy="885059"/>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6" name="Pergamena 2 35"/>
          <p:cNvSpPr>
            <a:spLocks noChangeArrowheads="1"/>
          </p:cNvSpPr>
          <p:nvPr/>
        </p:nvSpPr>
        <p:spPr bwMode="auto">
          <a:xfrm>
            <a:off x="528818" y="2520987"/>
            <a:ext cx="1223963" cy="687388"/>
          </a:xfrm>
          <a:prstGeom prst="horizontalScroll">
            <a:avLst>
              <a:gd name="adj" fmla="val 12500"/>
            </a:avLst>
          </a:prstGeom>
          <a:gradFill rotWithShape="1">
            <a:gsLst>
              <a:gs pos="0">
                <a:srgbClr val="3F80CD"/>
              </a:gs>
              <a:gs pos="100000">
                <a:srgbClr val="9BC1FF"/>
              </a:gs>
            </a:gsLst>
            <a:lin ang="16200000"/>
          </a:gra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eaLnBrk="1" hangingPunct="1">
              <a:defRPr/>
            </a:pPr>
            <a:r>
              <a:rPr lang="it-IT" sz="1200" b="1" dirty="0">
                <a:solidFill>
                  <a:schemeClr val="lt1"/>
                </a:solidFill>
                <a:latin typeface="+mn-lt"/>
                <a:ea typeface="+mn-ea"/>
              </a:rPr>
              <a:t>COMUNE</a:t>
            </a:r>
          </a:p>
        </p:txBody>
      </p:sp>
      <p:cxnSp>
        <p:nvCxnSpPr>
          <p:cNvPr id="37" name="Connettore 2 36"/>
          <p:cNvCxnSpPr>
            <a:cxnSpLocks noChangeShapeType="1"/>
          </p:cNvCxnSpPr>
          <p:nvPr/>
        </p:nvCxnSpPr>
        <p:spPr bwMode="auto">
          <a:xfrm>
            <a:off x="1114952" y="3064926"/>
            <a:ext cx="25847" cy="473043"/>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Connettore 2 38"/>
          <p:cNvCxnSpPr>
            <a:cxnSpLocks noChangeShapeType="1"/>
          </p:cNvCxnSpPr>
          <p:nvPr/>
        </p:nvCxnSpPr>
        <p:spPr bwMode="auto">
          <a:xfrm flipV="1">
            <a:off x="1977854" y="4878919"/>
            <a:ext cx="0" cy="532306"/>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1" name="Rettangolo con singolo angolo ritagliato 4"/>
          <p:cNvSpPr>
            <a:spLocks/>
          </p:cNvSpPr>
          <p:nvPr/>
        </p:nvSpPr>
        <p:spPr bwMode="auto">
          <a:xfrm>
            <a:off x="1684178" y="4229880"/>
            <a:ext cx="1116874" cy="649039"/>
          </a:xfrm>
          <a:custGeom>
            <a:avLst/>
            <a:gdLst>
              <a:gd name="T0" fmla="*/ 0 w 1223963"/>
              <a:gd name="T1" fmla="*/ 0 h 647700"/>
              <a:gd name="T2" fmla="*/ 1116011 w 1223963"/>
              <a:gd name="T3" fmla="*/ 0 h 647700"/>
              <a:gd name="T4" fmla="*/ 1223963 w 1223963"/>
              <a:gd name="T5" fmla="*/ 107952 h 647700"/>
              <a:gd name="T6" fmla="*/ 1223963 w 1223963"/>
              <a:gd name="T7" fmla="*/ 647700 h 647700"/>
              <a:gd name="T8" fmla="*/ 0 w 1223963"/>
              <a:gd name="T9" fmla="*/ 647700 h 647700"/>
              <a:gd name="T10" fmla="*/ 0 w 1223963"/>
              <a:gd name="T11" fmla="*/ 0 h 647700"/>
              <a:gd name="T12" fmla="*/ 0 60000 65536"/>
              <a:gd name="T13" fmla="*/ 0 60000 65536"/>
              <a:gd name="T14" fmla="*/ 0 60000 65536"/>
              <a:gd name="T15" fmla="*/ 0 60000 65536"/>
              <a:gd name="T16" fmla="*/ 0 60000 65536"/>
              <a:gd name="T17" fmla="*/ 0 60000 65536"/>
              <a:gd name="T18" fmla="*/ 0 w 1223963"/>
              <a:gd name="T19" fmla="*/ 0 h 647700"/>
              <a:gd name="T20" fmla="*/ 1223963 w 1223963"/>
              <a:gd name="T21" fmla="*/ 647700 h 647700"/>
            </a:gdLst>
            <a:ahLst/>
            <a:cxnLst>
              <a:cxn ang="T12">
                <a:pos x="T0" y="T1"/>
              </a:cxn>
              <a:cxn ang="T13">
                <a:pos x="T2" y="T3"/>
              </a:cxn>
              <a:cxn ang="T14">
                <a:pos x="T4" y="T5"/>
              </a:cxn>
              <a:cxn ang="T15">
                <a:pos x="T6" y="T7"/>
              </a:cxn>
              <a:cxn ang="T16">
                <a:pos x="T8" y="T9"/>
              </a:cxn>
              <a:cxn ang="T17">
                <a:pos x="T10" y="T11"/>
              </a:cxn>
            </a:cxnLst>
            <a:rect l="T18" t="T19" r="T20" b="T21"/>
            <a:pathLst>
              <a:path w="1223963" h="647700">
                <a:moveTo>
                  <a:pt x="0" y="0"/>
                </a:moveTo>
                <a:lnTo>
                  <a:pt x="1116011" y="0"/>
                </a:lnTo>
                <a:lnTo>
                  <a:pt x="1223963" y="107952"/>
                </a:lnTo>
                <a:lnTo>
                  <a:pt x="1223963" y="647700"/>
                </a:lnTo>
                <a:lnTo>
                  <a:pt x="0" y="647700"/>
                </a:lnTo>
                <a:lnTo>
                  <a:pt x="0" y="0"/>
                </a:lnTo>
                <a:close/>
              </a:path>
            </a:pathLst>
          </a:cu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r>
              <a:rPr lang="it-IT" sz="1200" b="1" dirty="0">
                <a:solidFill>
                  <a:schemeClr val="lt1"/>
                </a:solidFill>
                <a:latin typeface="+mn-lt"/>
                <a:ea typeface="+mn-ea"/>
              </a:rPr>
              <a:t>GRUPPI </a:t>
            </a:r>
            <a:r>
              <a:rPr lang="it-IT" sz="1200" b="1" dirty="0" smtClean="0">
                <a:solidFill>
                  <a:schemeClr val="lt1"/>
                </a:solidFill>
                <a:latin typeface="+mn-lt"/>
                <a:ea typeface="+mn-ea"/>
              </a:rPr>
              <a:t>PROVINCIALI</a:t>
            </a:r>
          </a:p>
          <a:p>
            <a:pPr algn="ctr" eaLnBrk="1" hangingPunct="1">
              <a:defRPr/>
            </a:pPr>
            <a:endParaRPr lang="it-IT" sz="1200" b="1" dirty="0">
              <a:solidFill>
                <a:schemeClr val="lt1"/>
              </a:solidFill>
              <a:latin typeface="+mn-lt"/>
              <a:ea typeface="+mn-ea"/>
            </a:endParaRPr>
          </a:p>
        </p:txBody>
      </p:sp>
      <p:sp>
        <p:nvSpPr>
          <p:cNvPr id="45" name="Rettangolo arrotondato 44"/>
          <p:cNvSpPr>
            <a:spLocks noChangeArrowheads="1"/>
          </p:cNvSpPr>
          <p:nvPr/>
        </p:nvSpPr>
        <p:spPr bwMode="auto">
          <a:xfrm>
            <a:off x="2098750" y="3571543"/>
            <a:ext cx="1510495" cy="491272"/>
          </a:xfrm>
          <a:prstGeom prst="roundRect">
            <a:avLst>
              <a:gd name="adj" fmla="val 16667"/>
            </a:avLst>
          </a:prstGeom>
          <a:solidFill>
            <a:srgbClr val="FF3300"/>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eaLnBrk="1" hangingPunct="1">
              <a:defRPr/>
            </a:pPr>
            <a:r>
              <a:rPr lang="it-IT" sz="1000" b="1" dirty="0" err="1" smtClean="0">
                <a:solidFill>
                  <a:schemeClr val="lt1"/>
                </a:solidFill>
                <a:latin typeface="+mn-lt"/>
                <a:ea typeface="+mn-ea"/>
              </a:rPr>
              <a:t>Citta’</a:t>
            </a:r>
            <a:r>
              <a:rPr lang="it-IT" sz="1000" b="1" dirty="0" smtClean="0">
                <a:solidFill>
                  <a:schemeClr val="lt1"/>
                </a:solidFill>
                <a:latin typeface="+mn-lt"/>
                <a:ea typeface="+mn-ea"/>
              </a:rPr>
              <a:t> metropolitana o</a:t>
            </a:r>
          </a:p>
          <a:p>
            <a:pPr algn="ctr" eaLnBrk="1" hangingPunct="1">
              <a:defRPr/>
            </a:pPr>
            <a:r>
              <a:rPr lang="it-IT" sz="1000" b="1" dirty="0" smtClean="0">
                <a:solidFill>
                  <a:schemeClr val="lt1"/>
                </a:solidFill>
                <a:latin typeface="+mn-lt"/>
                <a:ea typeface="+mn-ea"/>
              </a:rPr>
              <a:t>provincia</a:t>
            </a:r>
          </a:p>
          <a:p>
            <a:pPr algn="ctr" eaLnBrk="1" hangingPunct="1">
              <a:defRPr/>
            </a:pPr>
            <a:endParaRPr lang="it-IT" sz="1200" b="1" dirty="0">
              <a:solidFill>
                <a:schemeClr val="lt1"/>
              </a:solidFill>
              <a:latin typeface="+mn-lt"/>
              <a:ea typeface="+mn-ea"/>
            </a:endParaRPr>
          </a:p>
        </p:txBody>
      </p:sp>
      <p:cxnSp>
        <p:nvCxnSpPr>
          <p:cNvPr id="49" name="Connettore 2 48"/>
          <p:cNvCxnSpPr>
            <a:cxnSpLocks noChangeShapeType="1"/>
          </p:cNvCxnSpPr>
          <p:nvPr/>
        </p:nvCxnSpPr>
        <p:spPr bwMode="auto">
          <a:xfrm flipV="1">
            <a:off x="2801052" y="4086807"/>
            <a:ext cx="591697" cy="467592"/>
          </a:xfrm>
          <a:prstGeom prst="straightConnector1">
            <a:avLst/>
          </a:prstGeom>
          <a:noFill/>
          <a:ln w="63500">
            <a:solidFill>
              <a:schemeClr val="accent1"/>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4331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15</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5254" y="1660581"/>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smtClean="0">
                <a:solidFill>
                  <a:srgbClr val="FF0000"/>
                </a:solidFill>
              </a:rPr>
              <a:t>Le Organizzazioni di protezione civile in Italia</a:t>
            </a:r>
            <a:endParaRPr lang="it-IT" altLang="it-IT" sz="2000" b="1" dirty="0">
              <a:solidFill>
                <a:srgbClr val="FF0000"/>
              </a:solidFill>
            </a:endParaRPr>
          </a:p>
        </p:txBody>
      </p:sp>
      <p:sp>
        <p:nvSpPr>
          <p:cNvPr id="9" name="Rettangolo 8"/>
          <p:cNvSpPr/>
          <p:nvPr/>
        </p:nvSpPr>
        <p:spPr>
          <a:xfrm>
            <a:off x="535254" y="2461504"/>
            <a:ext cx="7993063" cy="372409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buFont typeface="Arial" charset="0"/>
              <a:buNone/>
            </a:pPr>
            <a:endParaRPr lang="it-IT" altLang="it-IT" sz="2000" b="1" dirty="0" smtClean="0">
              <a:solidFill>
                <a:schemeClr val="accent1"/>
              </a:solidFill>
              <a:ea typeface="MS PGothic" charset="-128"/>
            </a:endParaRPr>
          </a:p>
          <a:p>
            <a:pPr algn="ctr">
              <a:buFont typeface="Arial" charset="0"/>
              <a:buNone/>
            </a:pPr>
            <a:r>
              <a:rPr lang="it-IT" altLang="it-IT" b="1" dirty="0" smtClean="0">
                <a:solidFill>
                  <a:schemeClr val="accent1"/>
                </a:solidFill>
                <a:ea typeface="MS PGothic" charset="-128"/>
              </a:rPr>
              <a:t>Organizzazioni 4970</a:t>
            </a:r>
            <a:endParaRPr lang="it-IT" altLang="it-IT" b="1" dirty="0">
              <a:solidFill>
                <a:schemeClr val="accent1"/>
              </a:solidFill>
              <a:ea typeface="MS PGothic" charset="-128"/>
            </a:endParaRPr>
          </a:p>
          <a:p>
            <a:pPr algn="ctr">
              <a:buFont typeface="Arial" charset="0"/>
              <a:buNone/>
            </a:pPr>
            <a:endParaRPr lang="it-IT" altLang="it-IT" b="1" dirty="0" smtClean="0">
              <a:solidFill>
                <a:schemeClr val="accent1"/>
              </a:solidFill>
              <a:ea typeface="MS PGothic" charset="-128"/>
            </a:endParaRPr>
          </a:p>
          <a:p>
            <a:pPr algn="ctr">
              <a:buFont typeface="Arial" charset="0"/>
              <a:buNone/>
            </a:pPr>
            <a:endParaRPr lang="it-IT" altLang="it-IT" b="1" dirty="0">
              <a:solidFill>
                <a:schemeClr val="accent1"/>
              </a:solidFill>
              <a:ea typeface="MS PGothic" charset="-128"/>
            </a:endParaRPr>
          </a:p>
          <a:p>
            <a:pPr algn="ctr">
              <a:buFont typeface="Arial" charset="0"/>
              <a:buNone/>
            </a:pPr>
            <a:r>
              <a:rPr lang="it-IT" altLang="it-IT" b="1" dirty="0" smtClean="0">
                <a:solidFill>
                  <a:schemeClr val="accent1"/>
                </a:solidFill>
                <a:ea typeface="MS PGothic" charset="-128"/>
              </a:rPr>
              <a:t>Associazioni  </a:t>
            </a:r>
            <a:r>
              <a:rPr lang="it-IT" altLang="it-IT" b="1" dirty="0">
                <a:solidFill>
                  <a:schemeClr val="accent1"/>
                </a:solidFill>
                <a:ea typeface="MS PGothic" charset="-128"/>
              </a:rPr>
              <a:t>3.230</a:t>
            </a:r>
          </a:p>
          <a:p>
            <a:pPr algn="ctr">
              <a:buFont typeface="Arial" charset="0"/>
              <a:buNone/>
            </a:pPr>
            <a:r>
              <a:rPr lang="it-IT" altLang="it-IT" b="1" dirty="0" smtClean="0">
                <a:solidFill>
                  <a:schemeClr val="accent1"/>
                </a:solidFill>
                <a:ea typeface="MS PGothic" charset="-128"/>
              </a:rPr>
              <a:t>Gruppi comunali  1.740</a:t>
            </a:r>
          </a:p>
          <a:p>
            <a:pPr algn="ctr">
              <a:buFont typeface="Arial" charset="0"/>
              <a:buNone/>
            </a:pPr>
            <a:endParaRPr lang="it-IT" altLang="it-IT" b="1" dirty="0">
              <a:solidFill>
                <a:schemeClr val="accent1"/>
              </a:solidFill>
              <a:ea typeface="MS PGothic" charset="-128"/>
            </a:endParaRPr>
          </a:p>
          <a:p>
            <a:pPr algn="ctr">
              <a:buFont typeface="Arial" charset="0"/>
              <a:buNone/>
            </a:pPr>
            <a:r>
              <a:rPr lang="it-IT" altLang="it-IT" b="1" dirty="0" smtClean="0">
                <a:solidFill>
                  <a:schemeClr val="accent1"/>
                </a:solidFill>
                <a:ea typeface="MS PGothic" charset="-128"/>
              </a:rPr>
              <a:t> </a:t>
            </a:r>
            <a:endParaRPr lang="it-IT" altLang="it-IT" b="1" dirty="0">
              <a:solidFill>
                <a:schemeClr val="accent1"/>
              </a:solidFill>
              <a:ea typeface="MS PGothic" charset="-128"/>
            </a:endParaRPr>
          </a:p>
          <a:p>
            <a:pPr algn="ctr">
              <a:buFont typeface="Arial" charset="0"/>
              <a:buNone/>
            </a:pPr>
            <a:r>
              <a:rPr lang="it-IT" altLang="it-IT" b="1" dirty="0">
                <a:solidFill>
                  <a:schemeClr val="accent1"/>
                </a:solidFill>
                <a:ea typeface="MS PGothic" charset="-128"/>
              </a:rPr>
              <a:t>Per un totale di circa 1.400.000</a:t>
            </a:r>
          </a:p>
          <a:p>
            <a:pPr algn="ctr">
              <a:buFont typeface="Arial" charset="0"/>
              <a:buNone/>
            </a:pPr>
            <a:r>
              <a:rPr lang="it-IT" altLang="it-IT" b="1" dirty="0">
                <a:solidFill>
                  <a:schemeClr val="accent1"/>
                </a:solidFill>
                <a:ea typeface="MS PGothic" charset="-128"/>
              </a:rPr>
              <a:t>Volontari operativi circa 800.000</a:t>
            </a:r>
          </a:p>
        </p:txBody>
      </p:sp>
    </p:spTree>
    <p:extLst>
      <p:ext uri="{BB962C8B-B14F-4D97-AF65-F5344CB8AC3E}">
        <p14:creationId xmlns:p14="http://schemas.microsoft.com/office/powerpoint/2010/main" val="54273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16</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00109" y="1376793"/>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smtClean="0">
                <a:solidFill>
                  <a:srgbClr val="FF0000"/>
                </a:solidFill>
              </a:rPr>
              <a:t>Legge Regionale 16/2004</a:t>
            </a:r>
          </a:p>
          <a:p>
            <a:pPr algn="ctr" eaLnBrk="1" hangingPunct="1">
              <a:spcBef>
                <a:spcPct val="50000"/>
              </a:spcBef>
              <a:buFontTx/>
              <a:buNone/>
            </a:pPr>
            <a:r>
              <a:rPr lang="it-IT" altLang="it-IT" sz="2000" b="1" dirty="0" smtClean="0">
                <a:solidFill>
                  <a:srgbClr val="FF0000"/>
                </a:solidFill>
              </a:rPr>
              <a:t>legge quadro regionale in materia di protezione civile</a:t>
            </a:r>
            <a:endParaRPr lang="it-IT" altLang="it-IT" sz="2000" b="1" dirty="0">
              <a:solidFill>
                <a:srgbClr val="FF0000"/>
              </a:solidFill>
            </a:endParaRPr>
          </a:p>
        </p:txBody>
      </p:sp>
      <p:sp>
        <p:nvSpPr>
          <p:cNvPr id="9" name="Rettangolo 8"/>
          <p:cNvSpPr/>
          <p:nvPr/>
        </p:nvSpPr>
        <p:spPr>
          <a:xfrm>
            <a:off x="535254" y="2707310"/>
            <a:ext cx="7993063" cy="30162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defRPr/>
            </a:pPr>
            <a:r>
              <a:rPr lang="it-IT" altLang="it-IT" sz="2000" u="sng" dirty="0">
                <a:solidFill>
                  <a:schemeClr val="tx2"/>
                </a:solidFill>
                <a:latin typeface="Calibri" panose="020F0502020204030204" pitchFamily="34" charset="0"/>
              </a:rPr>
              <a:t>Compiti</a:t>
            </a:r>
            <a:r>
              <a:rPr lang="it-IT" altLang="it-IT" sz="2000" dirty="0">
                <a:solidFill>
                  <a:schemeClr val="tx2"/>
                </a:solidFill>
                <a:latin typeface="Calibri" panose="020F0502020204030204" pitchFamily="34" charset="0"/>
              </a:rPr>
              <a:t> del volontariato. </a:t>
            </a:r>
            <a:endParaRPr lang="it-IT" altLang="it-IT" sz="1000" dirty="0">
              <a:solidFill>
                <a:schemeClr val="tx2"/>
              </a:solidFill>
              <a:latin typeface="Calibri" panose="020F0502020204030204" pitchFamily="34" charset="0"/>
            </a:endParaRPr>
          </a:p>
          <a:p>
            <a:pPr marL="342900" indent="-342900">
              <a:spcBef>
                <a:spcPct val="50000"/>
              </a:spcBef>
              <a:buFont typeface="Arial" charset="0"/>
              <a:buChar char="•"/>
              <a:defRPr/>
            </a:pPr>
            <a:r>
              <a:rPr lang="it-IT" altLang="it-IT" sz="2000" u="sng" dirty="0">
                <a:solidFill>
                  <a:schemeClr val="tx2"/>
                </a:solidFill>
                <a:latin typeface="Calibri" panose="020F0502020204030204" pitchFamily="34" charset="0"/>
              </a:rPr>
              <a:t>Principi, diritti e doveri </a:t>
            </a:r>
            <a:r>
              <a:rPr lang="it-IT" altLang="it-IT" sz="2000" dirty="0">
                <a:solidFill>
                  <a:schemeClr val="tx2"/>
                </a:solidFill>
                <a:latin typeface="Calibri" panose="020F0502020204030204" pitchFamily="34" charset="0"/>
              </a:rPr>
              <a:t>del volontariato, sue </a:t>
            </a:r>
            <a:r>
              <a:rPr lang="it-IT" altLang="it-IT" sz="2000" dirty="0" smtClean="0">
                <a:solidFill>
                  <a:schemeClr val="tx2"/>
                </a:solidFill>
                <a:latin typeface="Calibri" panose="020F0502020204030204" pitchFamily="34" charset="0"/>
              </a:rPr>
              <a:t>forme </a:t>
            </a:r>
            <a:r>
              <a:rPr lang="it-IT" altLang="it-IT" sz="2000" dirty="0">
                <a:solidFill>
                  <a:schemeClr val="tx2"/>
                </a:solidFill>
                <a:latin typeface="Calibri" panose="020F0502020204030204" pitchFamily="34" charset="0"/>
              </a:rPr>
              <a:t>di organizzazione  e eventuali forme di </a:t>
            </a:r>
            <a:r>
              <a:rPr lang="it-IT" altLang="it-IT" sz="2000" dirty="0" smtClean="0">
                <a:solidFill>
                  <a:schemeClr val="tx2"/>
                </a:solidFill>
                <a:latin typeface="Calibri" panose="020F0502020204030204" pitchFamily="34" charset="0"/>
              </a:rPr>
              <a:t>finanziamento </a:t>
            </a:r>
            <a:r>
              <a:rPr lang="it-IT" altLang="it-IT" sz="2000" dirty="0">
                <a:solidFill>
                  <a:schemeClr val="tx2"/>
                </a:solidFill>
                <a:latin typeface="Calibri" panose="020F0502020204030204" pitchFamily="34" charset="0"/>
              </a:rPr>
              <a:t>da parte degli enti pubblici </a:t>
            </a:r>
            <a:r>
              <a:rPr lang="it-IT" altLang="it-IT" sz="1600" dirty="0">
                <a:solidFill>
                  <a:schemeClr val="tx2"/>
                </a:solidFill>
                <a:latin typeface="Calibri" panose="020F0502020204030204" pitchFamily="34" charset="0"/>
              </a:rPr>
              <a:t>(art.5</a:t>
            </a:r>
            <a:r>
              <a:rPr lang="it-IT" altLang="it-IT" sz="1600" dirty="0" smtClean="0">
                <a:solidFill>
                  <a:schemeClr val="tx2"/>
                </a:solidFill>
                <a:latin typeface="Calibri" panose="020F0502020204030204" pitchFamily="34" charset="0"/>
              </a:rPr>
              <a:t>)</a:t>
            </a:r>
            <a:endParaRPr lang="it-IT" altLang="it-IT" sz="1000" dirty="0">
              <a:solidFill>
                <a:schemeClr val="tx2"/>
              </a:solidFill>
              <a:latin typeface="Calibri" panose="020F0502020204030204" pitchFamily="34" charset="0"/>
            </a:endParaRPr>
          </a:p>
          <a:p>
            <a:pPr marL="342900" indent="-342900">
              <a:spcBef>
                <a:spcPct val="50000"/>
              </a:spcBef>
              <a:buFont typeface="Arial" charset="0"/>
              <a:buChar char="•"/>
              <a:defRPr/>
            </a:pPr>
            <a:r>
              <a:rPr lang="it-IT" altLang="it-IT" sz="2000" dirty="0">
                <a:solidFill>
                  <a:schemeClr val="tx2"/>
                </a:solidFill>
                <a:latin typeface="Calibri" panose="020F0502020204030204" pitchFamily="34" charset="0"/>
              </a:rPr>
              <a:t>Conferma istituzione </a:t>
            </a:r>
            <a:r>
              <a:rPr lang="it-IT" altLang="it-IT" sz="2000" u="sng" dirty="0">
                <a:solidFill>
                  <a:schemeClr val="tx2"/>
                </a:solidFill>
                <a:latin typeface="Calibri" panose="020F0502020204030204" pitchFamily="34" charset="0"/>
              </a:rPr>
              <a:t>albo regionale</a:t>
            </a:r>
          </a:p>
          <a:p>
            <a:pPr algn="ctr">
              <a:spcBef>
                <a:spcPct val="50000"/>
              </a:spcBef>
              <a:defRPr/>
            </a:pPr>
            <a:r>
              <a:rPr lang="it-IT" altLang="it-IT" sz="2000" dirty="0" smtClean="0">
                <a:solidFill>
                  <a:schemeClr val="tx2"/>
                </a:solidFill>
                <a:latin typeface="Calibri" panose="020F0502020204030204" pitchFamily="34" charset="0"/>
              </a:rPr>
              <a:t>su due </a:t>
            </a:r>
            <a:r>
              <a:rPr lang="it-IT" altLang="it-IT" sz="2000" dirty="0">
                <a:solidFill>
                  <a:schemeClr val="tx2"/>
                </a:solidFill>
                <a:latin typeface="Calibri" panose="020F0502020204030204" pitchFamily="34" charset="0"/>
              </a:rPr>
              <a:t>livelli: </a:t>
            </a:r>
          </a:p>
          <a:p>
            <a:pPr marL="457200" indent="-457200">
              <a:spcBef>
                <a:spcPct val="50000"/>
              </a:spcBef>
              <a:buFont typeface="+mj-lt"/>
              <a:buAutoNum type="arabicPeriod"/>
              <a:defRPr/>
            </a:pPr>
            <a:r>
              <a:rPr lang="it-IT" altLang="it-IT" sz="2000" dirty="0">
                <a:solidFill>
                  <a:schemeClr val="tx2"/>
                </a:solidFill>
                <a:latin typeface="Calibri" panose="020F0502020204030204" pitchFamily="34" charset="0"/>
              </a:rPr>
              <a:t> </a:t>
            </a:r>
            <a:r>
              <a:rPr lang="it-IT" altLang="it-IT" sz="2000" dirty="0" smtClean="0">
                <a:solidFill>
                  <a:schemeClr val="tx2"/>
                </a:solidFill>
                <a:latin typeface="Calibri" panose="020F0502020204030204" pitchFamily="34" charset="0"/>
              </a:rPr>
              <a:t>regionale (sezione speciale e sezione per i CCV)</a:t>
            </a:r>
          </a:p>
          <a:p>
            <a:pPr marL="457200" indent="-457200">
              <a:spcBef>
                <a:spcPct val="50000"/>
              </a:spcBef>
              <a:buFont typeface="+mj-lt"/>
              <a:buAutoNum type="arabicPeriod"/>
              <a:defRPr/>
            </a:pPr>
            <a:r>
              <a:rPr lang="it-IT" altLang="it-IT" sz="2000" dirty="0" smtClean="0">
                <a:solidFill>
                  <a:schemeClr val="tx2"/>
                </a:solidFill>
                <a:latin typeface="Calibri" panose="020F0502020204030204" pitchFamily="34" charset="0"/>
              </a:rPr>
              <a:t> </a:t>
            </a:r>
            <a:r>
              <a:rPr lang="it-IT" altLang="it-IT" sz="2000" dirty="0">
                <a:solidFill>
                  <a:schemeClr val="tx2"/>
                </a:solidFill>
                <a:latin typeface="Calibri" panose="020F0502020204030204" pitchFamily="34" charset="0"/>
              </a:rPr>
              <a:t>provinciale/metropolitano.</a:t>
            </a:r>
          </a:p>
        </p:txBody>
      </p:sp>
    </p:spTree>
    <p:extLst>
      <p:ext uri="{BB962C8B-B14F-4D97-AF65-F5344CB8AC3E}">
        <p14:creationId xmlns:p14="http://schemas.microsoft.com/office/powerpoint/2010/main" val="1009187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17</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00109" y="1376793"/>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smtClean="0">
                <a:solidFill>
                  <a:srgbClr val="FF0000"/>
                </a:solidFill>
              </a:rPr>
              <a:t>Legge Regionale 16/2004</a:t>
            </a:r>
          </a:p>
          <a:p>
            <a:pPr algn="ctr" eaLnBrk="1" hangingPunct="1">
              <a:spcBef>
                <a:spcPct val="50000"/>
              </a:spcBef>
              <a:buFontTx/>
              <a:buNone/>
            </a:pPr>
            <a:r>
              <a:rPr lang="it-IT" altLang="it-IT" sz="2000" b="1" dirty="0" smtClean="0">
                <a:solidFill>
                  <a:srgbClr val="FF0000"/>
                </a:solidFill>
              </a:rPr>
              <a:t>legge quadro regionale in materia di protezione civile</a:t>
            </a:r>
            <a:endParaRPr lang="it-IT" altLang="it-IT" sz="2000" b="1" dirty="0">
              <a:solidFill>
                <a:srgbClr val="FF0000"/>
              </a:solidFill>
            </a:endParaRPr>
          </a:p>
        </p:txBody>
      </p:sp>
      <p:sp>
        <p:nvSpPr>
          <p:cNvPr id="9" name="Rettangolo 8"/>
          <p:cNvSpPr/>
          <p:nvPr/>
        </p:nvSpPr>
        <p:spPr>
          <a:xfrm>
            <a:off x="535254" y="2524204"/>
            <a:ext cx="7993063" cy="175432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spcBef>
                <a:spcPct val="50000"/>
              </a:spcBef>
            </a:pPr>
            <a:r>
              <a:rPr lang="it-IT" altLang="it-IT" sz="1800" b="1" dirty="0">
                <a:solidFill>
                  <a:schemeClr val="tx2"/>
                </a:solidFill>
                <a:latin typeface="Calibri" pitchFamily="34" charset="0"/>
              </a:rPr>
              <a:t>Art. 2  Funzioni dei comuni singoli o associati</a:t>
            </a:r>
          </a:p>
          <a:p>
            <a:pPr>
              <a:lnSpc>
                <a:spcPct val="150000"/>
              </a:lnSpc>
            </a:pPr>
            <a:r>
              <a:rPr lang="it-IT" altLang="it-IT" sz="2000" dirty="0">
                <a:solidFill>
                  <a:schemeClr val="tx2"/>
                </a:solidFill>
                <a:latin typeface="Calibri" pitchFamily="34" charset="0"/>
              </a:rPr>
              <a:t>… il sindaco assume la direzione e il coordinamento … dandone immediata comunicazione alla provincia e alla Regione … </a:t>
            </a:r>
            <a:r>
              <a:rPr lang="it-IT" altLang="it-IT" sz="2000" u="sng" dirty="0">
                <a:solidFill>
                  <a:schemeClr val="tx2"/>
                </a:solidFill>
                <a:latin typeface="Calibri" pitchFamily="34" charset="0"/>
              </a:rPr>
              <a:t>i comuni: si dotano di una struttura di protezione civile, coordinata dal sindaco</a:t>
            </a:r>
            <a:endParaRPr lang="it-IT" altLang="it-IT" sz="2000" dirty="0">
              <a:solidFill>
                <a:schemeClr val="tx2"/>
              </a:solidFill>
            </a:endParaRPr>
          </a:p>
        </p:txBody>
      </p:sp>
      <p:sp>
        <p:nvSpPr>
          <p:cNvPr id="8" name="Rettangolo 7"/>
          <p:cNvSpPr/>
          <p:nvPr/>
        </p:nvSpPr>
        <p:spPr>
          <a:xfrm>
            <a:off x="539462" y="4343559"/>
            <a:ext cx="7993063" cy="129266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spcBef>
                <a:spcPct val="50000"/>
              </a:spcBef>
              <a:defRPr/>
            </a:pPr>
            <a:r>
              <a:rPr lang="it-IT" altLang="it-IT" sz="1800" u="sng" dirty="0">
                <a:solidFill>
                  <a:schemeClr val="tx2"/>
                </a:solidFill>
                <a:effectLst>
                  <a:outerShdw blurRad="38100" dist="38100" dir="2700000" algn="tl">
                    <a:srgbClr val="C0C0C0"/>
                  </a:outerShdw>
                </a:effectLst>
                <a:latin typeface="Calibri" panose="020F0502020204030204" pitchFamily="34" charset="0"/>
              </a:rPr>
              <a:t>Art. 3  Funzioni delle province </a:t>
            </a:r>
            <a:r>
              <a:rPr lang="it-IT" altLang="it-IT" sz="1800" u="sng" dirty="0" smtClean="0">
                <a:solidFill>
                  <a:schemeClr val="tx2"/>
                </a:solidFill>
                <a:effectLst>
                  <a:outerShdw blurRad="38100" dist="38100" dir="2700000" algn="tl">
                    <a:srgbClr val="C0C0C0"/>
                  </a:outerShdw>
                </a:effectLst>
                <a:latin typeface="Calibri" panose="020F0502020204030204" pitchFamily="34" charset="0"/>
              </a:rPr>
              <a:t>e </a:t>
            </a:r>
            <a:r>
              <a:rPr lang="it-IT" altLang="it-IT" sz="1800" u="sng" dirty="0">
                <a:solidFill>
                  <a:schemeClr val="tx2"/>
                </a:solidFill>
                <a:effectLst>
                  <a:outerShdw blurRad="38100" dist="38100" dir="2700000" algn="tl">
                    <a:srgbClr val="C0C0C0"/>
                  </a:outerShdw>
                </a:effectLst>
                <a:latin typeface="Calibri" panose="020F0502020204030204" pitchFamily="34" charset="0"/>
              </a:rPr>
              <a:t>della Città </a:t>
            </a:r>
            <a:r>
              <a:rPr lang="it-IT" altLang="it-IT" sz="1800" u="sng" dirty="0" smtClean="0">
                <a:solidFill>
                  <a:schemeClr val="tx2"/>
                </a:solidFill>
                <a:effectLst>
                  <a:outerShdw blurRad="38100" dist="38100" dir="2700000" algn="tl">
                    <a:srgbClr val="C0C0C0"/>
                  </a:outerShdw>
                </a:effectLst>
                <a:latin typeface="Calibri" panose="020F0502020204030204" pitchFamily="34" charset="0"/>
              </a:rPr>
              <a:t>metropolitana</a:t>
            </a:r>
            <a:endParaRPr lang="it-IT" altLang="it-IT" sz="1800" u="sng" dirty="0">
              <a:solidFill>
                <a:schemeClr val="tx2"/>
              </a:solidFill>
              <a:effectLst>
                <a:outerShdw blurRad="38100" dist="38100" dir="2700000" algn="tl">
                  <a:srgbClr val="C0C0C0"/>
                </a:outerShdw>
              </a:effectLst>
              <a:latin typeface="Calibri" panose="020F0502020204030204" pitchFamily="34" charset="0"/>
            </a:endParaRPr>
          </a:p>
          <a:p>
            <a:pPr algn="just">
              <a:lnSpc>
                <a:spcPct val="150000"/>
              </a:lnSpc>
              <a:defRPr/>
            </a:pPr>
            <a:r>
              <a:rPr lang="it-IT" altLang="it-IT" sz="1800" u="sng" dirty="0">
                <a:solidFill>
                  <a:schemeClr val="tx2"/>
                </a:solidFill>
                <a:effectLst>
                  <a:outerShdw blurRad="38100" dist="38100" dir="2700000" algn="tl">
                    <a:srgbClr val="C0C0C0"/>
                  </a:outerShdw>
                </a:effectLst>
                <a:latin typeface="Calibri" panose="020F0502020204030204" pitchFamily="34" charset="0"/>
              </a:rPr>
              <a:t>… </a:t>
            </a:r>
            <a:r>
              <a:rPr lang="it-IT" altLang="it-IT" sz="2000" u="sng" dirty="0">
                <a:solidFill>
                  <a:schemeClr val="tx2"/>
                </a:solidFill>
                <a:effectLst>
                  <a:outerShdw blurRad="38100" dist="38100" dir="2700000" algn="tl">
                    <a:srgbClr val="C0C0C0"/>
                  </a:outerShdw>
                </a:effectLst>
                <a:latin typeface="Calibri" panose="020F0502020204030204" pitchFamily="34" charset="0"/>
              </a:rPr>
              <a:t>le province provvedono: al coordinamento delle organizzazioni di volontariato di protezione civile esistenti sul territorio provinciale … </a:t>
            </a:r>
          </a:p>
        </p:txBody>
      </p:sp>
    </p:spTree>
    <p:extLst>
      <p:ext uri="{BB962C8B-B14F-4D97-AF65-F5344CB8AC3E}">
        <p14:creationId xmlns:p14="http://schemas.microsoft.com/office/powerpoint/2010/main" val="1730232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18</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00109" y="1376793"/>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smtClean="0">
                <a:solidFill>
                  <a:srgbClr val="FF0000"/>
                </a:solidFill>
              </a:rPr>
              <a:t>Legge Regionale 16/2004</a:t>
            </a:r>
          </a:p>
          <a:p>
            <a:pPr algn="ctr" eaLnBrk="1" hangingPunct="1">
              <a:spcBef>
                <a:spcPct val="50000"/>
              </a:spcBef>
              <a:buFontTx/>
              <a:buNone/>
            </a:pPr>
            <a:r>
              <a:rPr lang="it-IT" altLang="it-IT" sz="2000" b="1" dirty="0" smtClean="0">
                <a:solidFill>
                  <a:srgbClr val="FF0000"/>
                </a:solidFill>
              </a:rPr>
              <a:t>legge quadro regionale in materia di protezione civile</a:t>
            </a:r>
            <a:endParaRPr lang="it-IT" altLang="it-IT" sz="2000" b="1" dirty="0">
              <a:solidFill>
                <a:srgbClr val="FF0000"/>
              </a:solidFill>
            </a:endParaRPr>
          </a:p>
        </p:txBody>
      </p:sp>
      <p:sp>
        <p:nvSpPr>
          <p:cNvPr id="9" name="Rettangolo 8"/>
          <p:cNvSpPr/>
          <p:nvPr/>
        </p:nvSpPr>
        <p:spPr>
          <a:xfrm>
            <a:off x="575468" y="4161760"/>
            <a:ext cx="7993063" cy="221599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a:spcBef>
                <a:spcPct val="50000"/>
              </a:spcBef>
            </a:pPr>
            <a:r>
              <a:rPr lang="it-IT" altLang="it-IT" sz="1800" b="1" u="sng" dirty="0">
                <a:solidFill>
                  <a:schemeClr val="tx2"/>
                </a:solidFill>
                <a:latin typeface="+mj-lt"/>
              </a:rPr>
              <a:t>Art.5   Volontariato di protezione civile </a:t>
            </a:r>
          </a:p>
          <a:p>
            <a:pPr algn="just">
              <a:lnSpc>
                <a:spcPct val="150000"/>
              </a:lnSpc>
            </a:pPr>
            <a:r>
              <a:rPr lang="it-IT" altLang="it-IT" sz="2000" dirty="0">
                <a:solidFill>
                  <a:schemeClr val="tx2"/>
                </a:solidFill>
                <a:latin typeface="+mj-lt"/>
              </a:rPr>
              <a:t>… la Regione riconosce la funzione del volontariato come espressione di solidarietà sociale, quale forma spontanea, sia individuale che associativa, di partecipazione dei cittadini all’attività di protezione civile a tutti i livelli, assicurandone l’autonoma formazione e lo sviluppo ….</a:t>
            </a:r>
            <a:r>
              <a:rPr lang="it-IT" altLang="it-IT" sz="1800" dirty="0">
                <a:solidFill>
                  <a:schemeClr val="tx2"/>
                </a:solidFill>
                <a:latin typeface="+mj-lt"/>
                <a:ea typeface="Calibri" pitchFamily="34" charset="0"/>
                <a:cs typeface="Arial" charset="0"/>
              </a:rPr>
              <a:t> </a:t>
            </a:r>
          </a:p>
        </p:txBody>
      </p:sp>
      <p:sp>
        <p:nvSpPr>
          <p:cNvPr id="10" name="Rettangolo 9"/>
          <p:cNvSpPr/>
          <p:nvPr/>
        </p:nvSpPr>
        <p:spPr>
          <a:xfrm>
            <a:off x="575468" y="4140359"/>
            <a:ext cx="7993063" cy="221599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a:spcBef>
                <a:spcPct val="50000"/>
              </a:spcBef>
            </a:pPr>
            <a:r>
              <a:rPr lang="it-IT" altLang="it-IT" sz="1800" b="1" u="sng" dirty="0">
                <a:solidFill>
                  <a:schemeClr val="tx2"/>
                </a:solidFill>
                <a:latin typeface="+mj-lt"/>
              </a:rPr>
              <a:t>Art.5   Volontariato di protezione civile </a:t>
            </a:r>
          </a:p>
          <a:p>
            <a:pPr algn="just">
              <a:lnSpc>
                <a:spcPct val="150000"/>
              </a:lnSpc>
            </a:pPr>
            <a:r>
              <a:rPr lang="it-IT" altLang="it-IT" sz="2000" dirty="0">
                <a:solidFill>
                  <a:schemeClr val="tx2"/>
                </a:solidFill>
                <a:latin typeface="+mj-lt"/>
              </a:rPr>
              <a:t>… la Regione riconosce la funzione del volontariato come espressione di solidarietà sociale, quale forma spontanea, sia individuale che associativa, di partecipazione dei cittadini all’attività di protezione civile a tutti i livelli, assicurandone l’autonoma formazione e lo sviluppo ….</a:t>
            </a:r>
            <a:r>
              <a:rPr lang="it-IT" altLang="it-IT" sz="1800" dirty="0">
                <a:solidFill>
                  <a:schemeClr val="tx2"/>
                </a:solidFill>
                <a:latin typeface="+mj-lt"/>
                <a:ea typeface="Calibri" pitchFamily="34" charset="0"/>
                <a:cs typeface="Arial" charset="0"/>
              </a:rPr>
              <a:t> </a:t>
            </a:r>
          </a:p>
        </p:txBody>
      </p:sp>
      <p:sp>
        <p:nvSpPr>
          <p:cNvPr id="11" name="Rettangolo 10"/>
          <p:cNvSpPr/>
          <p:nvPr/>
        </p:nvSpPr>
        <p:spPr>
          <a:xfrm>
            <a:off x="565243" y="2265041"/>
            <a:ext cx="7993063" cy="183127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sz="2000" dirty="0">
                <a:solidFill>
                  <a:schemeClr val="tx2"/>
                </a:solidFill>
                <a:latin typeface="Calibri" pitchFamily="34" charset="0"/>
              </a:rPr>
              <a:t>Coordinamento attraverso il </a:t>
            </a:r>
            <a:r>
              <a:rPr lang="it-IT" altLang="it-IT" sz="2000" dirty="0" smtClean="0">
                <a:solidFill>
                  <a:schemeClr val="tx2"/>
                </a:solidFill>
                <a:latin typeface="Calibri" pitchFamily="34" charset="0"/>
              </a:rPr>
              <a:t>CCV</a:t>
            </a:r>
          </a:p>
          <a:p>
            <a:pPr algn="ctr">
              <a:spcBef>
                <a:spcPct val="50000"/>
              </a:spcBef>
            </a:pPr>
            <a:endParaRPr lang="it-IT" altLang="it-IT" sz="800" dirty="0">
              <a:solidFill>
                <a:schemeClr val="tx2"/>
              </a:solidFill>
              <a:latin typeface="Calibri" pitchFamily="34" charset="0"/>
            </a:endParaRPr>
          </a:p>
          <a:p>
            <a:pPr algn="ctr">
              <a:spcBef>
                <a:spcPct val="50000"/>
              </a:spcBef>
            </a:pPr>
            <a:r>
              <a:rPr lang="it-IT" altLang="it-IT" sz="1800" dirty="0" smtClean="0">
                <a:solidFill>
                  <a:schemeClr val="tx2"/>
                </a:solidFill>
                <a:latin typeface="Calibri" pitchFamily="34" charset="0"/>
              </a:rPr>
              <a:t>Il </a:t>
            </a:r>
            <a:r>
              <a:rPr lang="it-IT" altLang="it-IT" sz="1800" dirty="0">
                <a:solidFill>
                  <a:schemeClr val="tx2"/>
                </a:solidFill>
                <a:latin typeface="Calibri" pitchFamily="34" charset="0"/>
              </a:rPr>
              <a:t>Comitato di Coordinamento del Volontariato </a:t>
            </a:r>
            <a:r>
              <a:rPr lang="it-IT" altLang="it-IT" sz="1800" u="sng" dirty="0" smtClean="0">
                <a:solidFill>
                  <a:schemeClr val="tx2"/>
                </a:solidFill>
                <a:latin typeface="Calibri" pitchFamily="34" charset="0"/>
              </a:rPr>
              <a:t>organismo </a:t>
            </a:r>
            <a:r>
              <a:rPr lang="it-IT" altLang="it-IT" sz="1800" u="sng" dirty="0">
                <a:solidFill>
                  <a:schemeClr val="tx2"/>
                </a:solidFill>
                <a:latin typeface="Calibri" pitchFamily="34" charset="0"/>
              </a:rPr>
              <a:t>composto </a:t>
            </a:r>
            <a:r>
              <a:rPr lang="it-IT" altLang="it-IT" sz="1800" u="sng" dirty="0" err="1">
                <a:solidFill>
                  <a:schemeClr val="tx2"/>
                </a:solidFill>
                <a:latin typeface="Calibri" pitchFamily="34" charset="0"/>
              </a:rPr>
              <a:t>sclusivamente</a:t>
            </a:r>
            <a:r>
              <a:rPr lang="it-IT" altLang="it-IT" sz="1800" u="sng" dirty="0">
                <a:solidFill>
                  <a:schemeClr val="tx2"/>
                </a:solidFill>
                <a:latin typeface="Calibri" pitchFamily="34" charset="0"/>
              </a:rPr>
              <a:t> da </a:t>
            </a:r>
            <a:r>
              <a:rPr lang="it-IT" altLang="it-IT" sz="1800" u="sng" dirty="0" smtClean="0">
                <a:solidFill>
                  <a:schemeClr val="tx2"/>
                </a:solidFill>
                <a:latin typeface="Calibri" pitchFamily="34" charset="0"/>
              </a:rPr>
              <a:t>volontari rappresentativi </a:t>
            </a:r>
            <a:r>
              <a:rPr lang="it-IT" altLang="it-IT" sz="1800" u="sng" dirty="0">
                <a:solidFill>
                  <a:schemeClr val="tx2"/>
                </a:solidFill>
                <a:latin typeface="Calibri" pitchFamily="34" charset="0"/>
              </a:rPr>
              <a:t>delle Organizzazioni  </a:t>
            </a:r>
            <a:r>
              <a:rPr lang="it-IT" altLang="it-IT" sz="1800" dirty="0" smtClean="0">
                <a:solidFill>
                  <a:schemeClr val="tx2"/>
                </a:solidFill>
                <a:latin typeface="Calibri" pitchFamily="34" charset="0"/>
              </a:rPr>
              <a:t>che </a:t>
            </a:r>
            <a:r>
              <a:rPr lang="it-IT" altLang="it-IT" sz="1800" dirty="0">
                <a:solidFill>
                  <a:schemeClr val="tx2"/>
                </a:solidFill>
                <a:latin typeface="Calibri" pitchFamily="34" charset="0"/>
              </a:rPr>
              <a:t>si occupa del volontariato stesso in collaborazione con l’Ente </a:t>
            </a:r>
            <a:r>
              <a:rPr lang="it-IT" altLang="it-IT" sz="1800" dirty="0" smtClean="0">
                <a:solidFill>
                  <a:schemeClr val="tx2"/>
                </a:solidFill>
                <a:latin typeface="Calibri" pitchFamily="34" charset="0"/>
              </a:rPr>
              <a:t>e </a:t>
            </a:r>
            <a:r>
              <a:rPr lang="it-IT" altLang="it-IT" sz="1800" dirty="0">
                <a:solidFill>
                  <a:schemeClr val="tx2"/>
                </a:solidFill>
                <a:latin typeface="Calibri" pitchFamily="34" charset="0"/>
              </a:rPr>
              <a:t>ne cura </a:t>
            </a:r>
            <a:r>
              <a:rPr lang="it-IT" altLang="it-IT" sz="1800" dirty="0" smtClean="0">
                <a:solidFill>
                  <a:schemeClr val="tx2"/>
                </a:solidFill>
                <a:latin typeface="Calibri" pitchFamily="34" charset="0"/>
              </a:rPr>
              <a:t>la </a:t>
            </a:r>
            <a:r>
              <a:rPr lang="it-IT" altLang="it-IT" sz="1800" dirty="0">
                <a:solidFill>
                  <a:schemeClr val="tx2"/>
                </a:solidFill>
                <a:latin typeface="Calibri" pitchFamily="34" charset="0"/>
              </a:rPr>
              <a:t>formazione, l’addestramento, </a:t>
            </a:r>
            <a:r>
              <a:rPr lang="it-IT" altLang="it-IT" sz="1800" dirty="0" smtClean="0">
                <a:solidFill>
                  <a:schemeClr val="tx2"/>
                </a:solidFill>
                <a:latin typeface="Calibri" pitchFamily="34" charset="0"/>
              </a:rPr>
              <a:t>l’organizzazione e </a:t>
            </a:r>
            <a:r>
              <a:rPr lang="it-IT" altLang="it-IT" sz="1800" dirty="0">
                <a:solidFill>
                  <a:schemeClr val="tx2"/>
                </a:solidFill>
                <a:latin typeface="Calibri" pitchFamily="34" charset="0"/>
              </a:rPr>
              <a:t>il coordinamento nelle attività operative</a:t>
            </a:r>
            <a:endParaRPr lang="it-IT" altLang="it-IT" sz="2000" dirty="0">
              <a:solidFill>
                <a:schemeClr val="tx2"/>
              </a:solidFill>
            </a:endParaRPr>
          </a:p>
        </p:txBody>
      </p:sp>
      <p:sp>
        <p:nvSpPr>
          <p:cNvPr id="12" name="Freccia a destra 2"/>
          <p:cNvSpPr>
            <a:spLocks noChangeArrowheads="1"/>
          </p:cNvSpPr>
          <p:nvPr/>
        </p:nvSpPr>
        <p:spPr bwMode="auto">
          <a:xfrm rot="5400000">
            <a:off x="4347488" y="2516306"/>
            <a:ext cx="298128" cy="500063"/>
          </a:xfrm>
          <a:prstGeom prst="rightArrow">
            <a:avLst>
              <a:gd name="adj1" fmla="val 50000"/>
              <a:gd name="adj2" fmla="val 50043"/>
            </a:avLst>
          </a:prstGeom>
          <a:solidFill>
            <a:srgbClr val="FF0000"/>
          </a:solidFill>
          <a:ln w="9525">
            <a:noFill/>
            <a:miter lim="800000"/>
            <a:headEnd/>
            <a:tailEnd/>
          </a:ln>
        </p:spPr>
        <p:txBody>
          <a:bodyPr wrap="square">
            <a:spAutoFit/>
          </a:bodyPr>
          <a:lstStyle/>
          <a:p>
            <a:pPr algn="ctr">
              <a:spcBef>
                <a:spcPct val="50000"/>
              </a:spcBef>
            </a:pPr>
            <a:endParaRPr lang="it-IT" altLang="it-IT" sz="1000" b="0" i="1">
              <a:latin typeface="Times New Roman" pitchFamily="18" charset="0"/>
            </a:endParaRPr>
          </a:p>
        </p:txBody>
      </p:sp>
    </p:spTree>
    <p:extLst>
      <p:ext uri="{BB962C8B-B14F-4D97-AF65-F5344CB8AC3E}">
        <p14:creationId xmlns:p14="http://schemas.microsoft.com/office/powerpoint/2010/main" val="20713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19</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00109" y="1376793"/>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smtClean="0">
                <a:solidFill>
                  <a:srgbClr val="FF0000"/>
                </a:solidFill>
              </a:rPr>
              <a:t>Legge Regionale 16/2004</a:t>
            </a:r>
          </a:p>
          <a:p>
            <a:pPr algn="ctr" eaLnBrk="1" hangingPunct="1">
              <a:spcBef>
                <a:spcPct val="50000"/>
              </a:spcBef>
              <a:buFontTx/>
              <a:buNone/>
            </a:pPr>
            <a:r>
              <a:rPr lang="it-IT" altLang="it-IT" sz="2000" b="1" dirty="0" smtClean="0">
                <a:solidFill>
                  <a:srgbClr val="FF0000"/>
                </a:solidFill>
              </a:rPr>
              <a:t>legge quadro regionale in materia di protezione civile</a:t>
            </a:r>
            <a:endParaRPr lang="it-IT" altLang="it-IT" sz="2000" b="1" dirty="0">
              <a:solidFill>
                <a:srgbClr val="FF0000"/>
              </a:solidFill>
            </a:endParaRPr>
          </a:p>
        </p:txBody>
      </p:sp>
      <p:sp>
        <p:nvSpPr>
          <p:cNvPr id="9" name="Rettangolo 8"/>
          <p:cNvSpPr/>
          <p:nvPr/>
        </p:nvSpPr>
        <p:spPr>
          <a:xfrm>
            <a:off x="575468" y="2320611"/>
            <a:ext cx="7993063" cy="70788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sz="1800" b="1" u="sng" dirty="0" smtClean="0">
                <a:solidFill>
                  <a:schemeClr val="tx2"/>
                </a:solidFill>
                <a:latin typeface="+mj-lt"/>
              </a:rPr>
              <a:t>Art.5.1 </a:t>
            </a:r>
            <a:r>
              <a:rPr lang="it-IT" altLang="it-IT" sz="1800" u="sng" dirty="0" smtClean="0">
                <a:solidFill>
                  <a:schemeClr val="tx2"/>
                </a:solidFill>
                <a:latin typeface="+mj-lt"/>
              </a:rPr>
              <a:t>(</a:t>
            </a:r>
            <a:r>
              <a:rPr lang="it-IT" altLang="it-IT" sz="1800" dirty="0" smtClean="0">
                <a:solidFill>
                  <a:schemeClr val="tx2"/>
                </a:solidFill>
                <a:latin typeface="+mj-lt"/>
              </a:rPr>
              <a:t>comma introdotto con la </a:t>
            </a:r>
            <a:r>
              <a:rPr lang="it-IT" altLang="it-IT" sz="2000" dirty="0" smtClean="0">
                <a:solidFill>
                  <a:schemeClr val="tx2"/>
                </a:solidFill>
                <a:latin typeface="+mj-lt"/>
              </a:rPr>
              <a:t>Legge Regionale della Lombardia n. 35 del 30/12/2014 Art. </a:t>
            </a:r>
            <a:r>
              <a:rPr lang="it-IT" altLang="it-IT" sz="1800" dirty="0" smtClean="0">
                <a:solidFill>
                  <a:schemeClr val="tx2"/>
                </a:solidFill>
                <a:latin typeface="+mj-lt"/>
              </a:rPr>
              <a:t>4 (Modifiche alla </a:t>
            </a:r>
            <a:r>
              <a:rPr lang="it-IT" altLang="it-IT" sz="1800" dirty="0" err="1" smtClean="0">
                <a:solidFill>
                  <a:schemeClr val="tx2"/>
                </a:solidFill>
                <a:latin typeface="+mj-lt"/>
              </a:rPr>
              <a:t>l.r</a:t>
            </a:r>
            <a:r>
              <a:rPr lang="it-IT" altLang="it-IT" sz="1800" dirty="0" smtClean="0">
                <a:solidFill>
                  <a:schemeClr val="tx2"/>
                </a:solidFill>
                <a:latin typeface="+mj-lt"/>
              </a:rPr>
              <a:t>. 16/2004 e norma di prima applicazione)</a:t>
            </a:r>
          </a:p>
        </p:txBody>
      </p:sp>
      <p:sp>
        <p:nvSpPr>
          <p:cNvPr id="13" name="Rettangolo 12"/>
          <p:cNvSpPr/>
          <p:nvPr/>
        </p:nvSpPr>
        <p:spPr>
          <a:xfrm>
            <a:off x="575468" y="3110541"/>
            <a:ext cx="7993063" cy="341632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it-IT" altLang="it-IT" sz="1800" dirty="0">
                <a:solidFill>
                  <a:schemeClr val="tx2"/>
                </a:solidFill>
              </a:rPr>
              <a:t>Articolo 5.1</a:t>
            </a:r>
          </a:p>
          <a:p>
            <a:r>
              <a:rPr lang="it-IT" altLang="it-IT" sz="1800" dirty="0">
                <a:solidFill>
                  <a:schemeClr val="tx2"/>
                </a:solidFill>
              </a:rPr>
              <a:t>(Comitati di </a:t>
            </a:r>
            <a:r>
              <a:rPr lang="it-IT" altLang="it-IT" sz="1800" dirty="0" smtClean="0">
                <a:solidFill>
                  <a:schemeClr val="tx2"/>
                </a:solidFill>
              </a:rPr>
              <a:t>Coordinamento </a:t>
            </a:r>
            <a:r>
              <a:rPr lang="it-IT" altLang="it-IT" sz="1800" dirty="0">
                <a:solidFill>
                  <a:schemeClr val="tx2"/>
                </a:solidFill>
              </a:rPr>
              <a:t>del </a:t>
            </a:r>
            <a:r>
              <a:rPr lang="it-IT" altLang="it-IT" sz="1800" dirty="0" smtClean="0">
                <a:solidFill>
                  <a:schemeClr val="tx2"/>
                </a:solidFill>
              </a:rPr>
              <a:t>Volontariato </a:t>
            </a:r>
            <a:r>
              <a:rPr lang="it-IT" altLang="it-IT" sz="1800" dirty="0">
                <a:solidFill>
                  <a:schemeClr val="tx2"/>
                </a:solidFill>
              </a:rPr>
              <a:t>di protezione civile</a:t>
            </a:r>
            <a:r>
              <a:rPr lang="it-IT" altLang="it-IT" sz="1800" dirty="0" smtClean="0">
                <a:solidFill>
                  <a:schemeClr val="tx2"/>
                </a:solidFill>
              </a:rPr>
              <a:t>)</a:t>
            </a:r>
          </a:p>
          <a:p>
            <a:endParaRPr lang="it-IT" altLang="it-IT" sz="1800" dirty="0">
              <a:solidFill>
                <a:schemeClr val="tx2"/>
              </a:solidFill>
            </a:endParaRPr>
          </a:p>
          <a:p>
            <a:pPr marL="342900" indent="-342900">
              <a:buFont typeface="+mj-lt"/>
              <a:buAutoNum type="arabicPeriod"/>
            </a:pPr>
            <a:r>
              <a:rPr lang="it-IT" altLang="it-IT" sz="1800" dirty="0" smtClean="0">
                <a:solidFill>
                  <a:schemeClr val="tx2"/>
                </a:solidFill>
              </a:rPr>
              <a:t>Per </a:t>
            </a:r>
            <a:r>
              <a:rPr lang="it-IT" altLang="it-IT" sz="1800" dirty="0">
                <a:solidFill>
                  <a:schemeClr val="tx2"/>
                </a:solidFill>
              </a:rPr>
              <a:t>ciascuna sezione provinciale dell'albo di cui all'articolo 5, comma 8, è istituito, a supporto dell'espletamento delle funzioni provinciali di cui all'articolo 3, comma 1, lettera b), e quale sede di raccordo, a livello provinciale, tra le organizzazioni di volontariato di protezione civile e la Regione, un comitato di coordinamento del volontariato di protezione </a:t>
            </a:r>
            <a:r>
              <a:rPr lang="it-IT" altLang="it-IT" sz="1800" dirty="0" smtClean="0">
                <a:solidFill>
                  <a:schemeClr val="tx2"/>
                </a:solidFill>
              </a:rPr>
              <a:t>civile, </a:t>
            </a:r>
            <a:r>
              <a:rPr lang="it-IT" altLang="it-IT" sz="1800" dirty="0">
                <a:solidFill>
                  <a:schemeClr val="tx2"/>
                </a:solidFill>
              </a:rPr>
              <a:t>composto dai rappresentanti delle organizzazioni di volontariato iscritte alle rispettive sezioni provinciali. La Giunta regionale, sentite le province e le organizzazioni di volontariato di protezione civile iscritte all'albo regionale, definisce le modalità di funzionamento dei comitati.;</a:t>
            </a:r>
          </a:p>
        </p:txBody>
      </p:sp>
    </p:spTree>
    <p:extLst>
      <p:ext uri="{BB962C8B-B14F-4D97-AF65-F5344CB8AC3E}">
        <p14:creationId xmlns:p14="http://schemas.microsoft.com/office/powerpoint/2010/main" val="2027481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a:t>
            </a:fld>
            <a:endParaRPr lang="it-IT" altLang="it-IT" dirty="0">
              <a:latin typeface="+mn-lt"/>
            </a:endParaRPr>
          </a:p>
        </p:txBody>
      </p:sp>
      <p:pic>
        <p:nvPicPr>
          <p:cNvPr id="7" name="Picture 6" descr="http://www.comune.venezia.it/flex/images/D.25e8e98c6b3f7ec0ba3a/logo_PCN.jpg">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462" y="1173520"/>
            <a:ext cx="52562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a:hlinkClick r:id="rId7" action="ppaction://hlinkfile"/>
          </p:cNvPr>
          <p:cNvSpPr/>
          <p:nvPr/>
        </p:nvSpPr>
        <p:spPr>
          <a:xfrm>
            <a:off x="6553200" y="5927646"/>
            <a:ext cx="1751012" cy="522287"/>
          </a:xfrm>
          <a:prstGeom prst="rect">
            <a:avLst/>
          </a:prstGeom>
        </p:spPr>
        <p:txBody>
          <a:bodyPr>
            <a:spAutoFit/>
          </a:bodyPr>
          <a:lstStyle/>
          <a:p>
            <a:pPr>
              <a:defRPr/>
            </a:pPr>
            <a:r>
              <a:rPr lang="it-IT" sz="2800" dirty="0">
                <a:solidFill>
                  <a:srgbClr val="FFC000"/>
                </a:solidFill>
                <a:effectLst>
                  <a:outerShdw blurRad="38100" dist="38100" dir="2700000" algn="tl">
                    <a:srgbClr val="000000"/>
                  </a:outerShdw>
                </a:effectLst>
                <a:sym typeface="Webdings"/>
                <a:hlinkClick r:id="rId8" action="ppaction://hlinkfile"/>
              </a:rPr>
              <a:t></a:t>
            </a:r>
            <a:r>
              <a:rPr lang="it-IT" sz="1000" dirty="0">
                <a:solidFill>
                  <a:srgbClr val="000099"/>
                </a:solidFill>
                <a:sym typeface="Webdings"/>
                <a:hlinkClick r:id="rId8" action="ppaction://hlinkfile"/>
              </a:rPr>
              <a:t>Volontariato</a:t>
            </a:r>
            <a:r>
              <a:rPr lang="it-IT" sz="1000" b="0" dirty="0">
                <a:solidFill>
                  <a:srgbClr val="000099"/>
                </a:solidFill>
                <a:sym typeface="Webdings"/>
                <a:hlinkClick r:id="rId8" action="ppaction://hlinkfile"/>
              </a:rPr>
              <a:t> DPC</a:t>
            </a:r>
            <a:r>
              <a:rPr lang="it-IT" sz="1000" b="0" dirty="0">
                <a:solidFill>
                  <a:srgbClr val="000099"/>
                </a:solidFill>
                <a:sym typeface="Webdings"/>
              </a:rPr>
              <a:t> </a:t>
            </a:r>
            <a:endParaRPr lang="it-IT" sz="1000" b="0" dirty="0">
              <a:solidFill>
                <a:srgbClr val="000099"/>
              </a:solidFill>
            </a:endParaRPr>
          </a:p>
        </p:txBody>
      </p:sp>
    </p:spTree>
    <p:extLst>
      <p:ext uri="{BB962C8B-B14F-4D97-AF65-F5344CB8AC3E}">
        <p14:creationId xmlns:p14="http://schemas.microsoft.com/office/powerpoint/2010/main" val="5941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20</a:t>
            </a:fld>
            <a:endParaRPr lang="it-IT" altLang="it-IT" dirty="0">
              <a:latin typeface="+mn-lt"/>
            </a:endParaRPr>
          </a:p>
        </p:txBody>
      </p:sp>
      <p:sp>
        <p:nvSpPr>
          <p:cNvPr id="7" name="Rettangolo 6"/>
          <p:cNvSpPr/>
          <p:nvPr/>
        </p:nvSpPr>
        <p:spPr>
          <a:xfrm>
            <a:off x="539750" y="1196752"/>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b="1" dirty="0" smtClean="0">
                <a:solidFill>
                  <a:srgbClr val="FF0000"/>
                </a:solidFill>
              </a:rPr>
              <a:t>La rappresentanza del Volontariato</a:t>
            </a:r>
            <a:endParaRPr lang="it-IT" altLang="it-IT" b="1" dirty="0">
              <a:solidFill>
                <a:srgbClr val="FF0000"/>
              </a:solidFill>
            </a:endParaRPr>
          </a:p>
        </p:txBody>
      </p:sp>
      <p:sp>
        <p:nvSpPr>
          <p:cNvPr id="9" name="Rettangolo 8"/>
          <p:cNvSpPr/>
          <p:nvPr/>
        </p:nvSpPr>
        <p:spPr>
          <a:xfrm>
            <a:off x="568813" y="2224013"/>
            <a:ext cx="7993063" cy="1015663"/>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a:solidFill>
                  <a:schemeClr val="tx2"/>
                </a:solidFill>
                <a:latin typeface="Calibri" pitchFamily="34" charset="0"/>
              </a:rPr>
              <a:t>Dagli Stati Generali del Volontariato </a:t>
            </a:r>
            <a:r>
              <a:rPr lang="it-IT" altLang="it-IT" b="1" dirty="0" smtClean="0">
                <a:solidFill>
                  <a:schemeClr val="tx2"/>
                </a:solidFill>
                <a:latin typeface="Calibri" pitchFamily="34" charset="0"/>
              </a:rPr>
              <a:t>di Roma </a:t>
            </a:r>
            <a:r>
              <a:rPr lang="it-IT" altLang="it-IT" b="1" dirty="0">
                <a:solidFill>
                  <a:schemeClr val="tx2"/>
                </a:solidFill>
                <a:latin typeface="Calibri" pitchFamily="34" charset="0"/>
              </a:rPr>
              <a:t>2012</a:t>
            </a:r>
          </a:p>
          <a:p>
            <a:pPr algn="ctr">
              <a:spcBef>
                <a:spcPct val="50000"/>
              </a:spcBef>
            </a:pPr>
            <a:r>
              <a:rPr lang="it-IT" altLang="it-IT" b="1" dirty="0">
                <a:solidFill>
                  <a:schemeClr val="tx2"/>
                </a:solidFill>
                <a:latin typeface="Calibri" pitchFamily="34" charset="0"/>
              </a:rPr>
              <a:t>(Documento sulla Rappresentanza)</a:t>
            </a:r>
          </a:p>
        </p:txBody>
      </p:sp>
      <p:sp>
        <p:nvSpPr>
          <p:cNvPr id="13" name="Rettangolo 12"/>
          <p:cNvSpPr/>
          <p:nvPr/>
        </p:nvSpPr>
        <p:spPr>
          <a:xfrm>
            <a:off x="575468" y="3429000"/>
            <a:ext cx="7993063" cy="286232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it-IT" altLang="it-IT" sz="2000" b="1" dirty="0">
                <a:solidFill>
                  <a:srgbClr val="FF0000"/>
                </a:solidFill>
                <a:latin typeface="Calibri" pitchFamily="34" charset="0"/>
              </a:rPr>
              <a:t>alla decisione </a:t>
            </a:r>
            <a:r>
              <a:rPr lang="it-IT" altLang="it-IT" sz="2000" dirty="0">
                <a:solidFill>
                  <a:schemeClr val="tx2"/>
                </a:solidFill>
                <a:latin typeface="Calibri" pitchFamily="34" charset="0"/>
              </a:rPr>
              <a:t>di Regione Lombardia del 2014 </a:t>
            </a:r>
            <a:r>
              <a:rPr lang="it-IT" altLang="it-IT" sz="2000" dirty="0">
                <a:solidFill>
                  <a:srgbClr val="FF0000"/>
                </a:solidFill>
                <a:latin typeface="Calibri" pitchFamily="34" charset="0"/>
              </a:rPr>
              <a:t>(Legge regionale 35/2014) </a:t>
            </a:r>
            <a:r>
              <a:rPr lang="it-IT" altLang="it-IT" sz="2000" dirty="0">
                <a:solidFill>
                  <a:schemeClr val="tx2"/>
                </a:solidFill>
                <a:latin typeface="Calibri" pitchFamily="34" charset="0"/>
              </a:rPr>
              <a:t>di istituzionalizzare i Comitati di coordinamento del volontariato in tutte le province e far si che i rappresentanti della Consulta del volontariato lombardo siano eletti e non nominati.</a:t>
            </a:r>
          </a:p>
          <a:p>
            <a:endParaRPr lang="it-IT" altLang="it-IT" sz="2000" dirty="0">
              <a:solidFill>
                <a:schemeClr val="tx2"/>
              </a:solidFill>
              <a:latin typeface="Calibri" pitchFamily="34" charset="0"/>
            </a:endParaRPr>
          </a:p>
          <a:p>
            <a:r>
              <a:rPr lang="it-IT" altLang="it-IT" sz="2000" b="1" dirty="0">
                <a:solidFill>
                  <a:srgbClr val="FF0000"/>
                </a:solidFill>
                <a:latin typeface="Calibri" pitchFamily="34" charset="0"/>
              </a:rPr>
              <a:t>Con la DGR X/3869 del 17/07/2015</a:t>
            </a:r>
          </a:p>
          <a:p>
            <a:r>
              <a:rPr lang="it-IT" altLang="it-IT" sz="2000" dirty="0">
                <a:solidFill>
                  <a:schemeClr val="tx2"/>
                </a:solidFill>
                <a:latin typeface="Calibri" pitchFamily="34" charset="0"/>
              </a:rPr>
              <a:t>Modalità di funzionamento dei comitati di coordinamento del volontariato e designazione dei rappresentanti delle organizzazioni di volontariato per la consulta regionale del volontariato</a:t>
            </a:r>
          </a:p>
        </p:txBody>
      </p:sp>
    </p:spTree>
    <p:extLst>
      <p:ext uri="{BB962C8B-B14F-4D97-AF65-F5344CB8AC3E}">
        <p14:creationId xmlns:p14="http://schemas.microsoft.com/office/powerpoint/2010/main" val="1455999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21</a:t>
            </a:fld>
            <a:endParaRPr lang="it-IT" altLang="it-IT" dirty="0">
              <a:latin typeface="+mn-lt"/>
            </a:endParaRPr>
          </a:p>
        </p:txBody>
      </p:sp>
      <p:sp>
        <p:nvSpPr>
          <p:cNvPr id="7" name="Rettangolo 6"/>
          <p:cNvSpPr/>
          <p:nvPr/>
        </p:nvSpPr>
        <p:spPr>
          <a:xfrm>
            <a:off x="500109" y="1376793"/>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b="1" dirty="0" smtClean="0">
                <a:solidFill>
                  <a:srgbClr val="FF0000"/>
                </a:solidFill>
              </a:rPr>
              <a:t>La rappresentanza del Volontariato</a:t>
            </a:r>
            <a:endParaRPr lang="it-IT" altLang="it-IT" b="1" dirty="0">
              <a:solidFill>
                <a:srgbClr val="FF0000"/>
              </a:solidFill>
            </a:endParaRPr>
          </a:p>
        </p:txBody>
      </p:sp>
      <p:sp>
        <p:nvSpPr>
          <p:cNvPr id="9" name="Rettangolo 8"/>
          <p:cNvSpPr/>
          <p:nvPr/>
        </p:nvSpPr>
        <p:spPr>
          <a:xfrm>
            <a:off x="568813" y="2224013"/>
            <a:ext cx="7993063" cy="1015663"/>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a:solidFill>
                  <a:schemeClr val="tx2"/>
                </a:solidFill>
                <a:latin typeface="Calibri" pitchFamily="34" charset="0"/>
              </a:rPr>
              <a:t>Dagli Stati Generali del Volontariato </a:t>
            </a:r>
            <a:r>
              <a:rPr lang="it-IT" altLang="it-IT" b="1" dirty="0" smtClean="0">
                <a:solidFill>
                  <a:schemeClr val="tx2"/>
                </a:solidFill>
                <a:latin typeface="Calibri" pitchFamily="34" charset="0"/>
              </a:rPr>
              <a:t>di Roma </a:t>
            </a:r>
            <a:r>
              <a:rPr lang="it-IT" altLang="it-IT" b="1" dirty="0">
                <a:solidFill>
                  <a:schemeClr val="tx2"/>
                </a:solidFill>
                <a:latin typeface="Calibri" pitchFamily="34" charset="0"/>
              </a:rPr>
              <a:t>2012</a:t>
            </a:r>
          </a:p>
          <a:p>
            <a:pPr algn="ctr">
              <a:spcBef>
                <a:spcPct val="50000"/>
              </a:spcBef>
            </a:pPr>
            <a:r>
              <a:rPr lang="it-IT" altLang="it-IT" b="1" dirty="0">
                <a:solidFill>
                  <a:schemeClr val="tx2"/>
                </a:solidFill>
                <a:latin typeface="Calibri" pitchFamily="34" charset="0"/>
              </a:rPr>
              <a:t>(Documento sulla Rappresentanza)</a:t>
            </a:r>
          </a:p>
        </p:txBody>
      </p:sp>
      <p:sp>
        <p:nvSpPr>
          <p:cNvPr id="13" name="Rettangolo 12"/>
          <p:cNvSpPr/>
          <p:nvPr/>
        </p:nvSpPr>
        <p:spPr>
          <a:xfrm>
            <a:off x="575468" y="3429000"/>
            <a:ext cx="7993063" cy="286232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fontAlgn="auto">
              <a:spcBef>
                <a:spcPts val="0"/>
              </a:spcBef>
              <a:spcAft>
                <a:spcPts val="0"/>
              </a:spcAft>
              <a:defRPr/>
            </a:pPr>
            <a:r>
              <a:rPr lang="it-IT" altLang="it-IT" sz="2000" b="1" kern="0" dirty="0">
                <a:solidFill>
                  <a:srgbClr val="FF0000"/>
                </a:solidFill>
                <a:latin typeface="Calibri" panose="020F0502020204030204" pitchFamily="34" charset="0"/>
              </a:rPr>
              <a:t>Con il DDG n. 1992 DEL 18/03/2016</a:t>
            </a:r>
          </a:p>
          <a:p>
            <a:pPr fontAlgn="auto">
              <a:spcBef>
                <a:spcPts val="0"/>
              </a:spcBef>
              <a:spcAft>
                <a:spcPts val="0"/>
              </a:spcAft>
              <a:defRPr/>
            </a:pPr>
            <a:r>
              <a:rPr lang="it-IT" altLang="it-IT" sz="2000" kern="0" dirty="0">
                <a:solidFill>
                  <a:schemeClr val="tx2"/>
                </a:solidFill>
                <a:latin typeface="Calibri" panose="020F0502020204030204" pitchFamily="34" charset="0"/>
              </a:rPr>
              <a:t>Modalità di svolgimento delle elezioni del Consiglio Direttivo dei comitati di coordinamento del volontariato di protezione civile (CCV) su scale provinciale e dei rappresentanti della sezione regionale dell’albo regionale di protezione civile presso la relativa consulta regionale.</a:t>
            </a:r>
          </a:p>
          <a:p>
            <a:pPr fontAlgn="auto">
              <a:spcBef>
                <a:spcPts val="0"/>
              </a:spcBef>
              <a:spcAft>
                <a:spcPts val="0"/>
              </a:spcAft>
              <a:defRPr/>
            </a:pPr>
            <a:endParaRPr lang="it-IT" altLang="it-IT" sz="2000" i="1" kern="0" dirty="0">
              <a:solidFill>
                <a:schemeClr val="tx2"/>
              </a:solidFill>
              <a:latin typeface="Calibri" panose="020F0502020204030204" pitchFamily="34" charset="0"/>
            </a:endParaRPr>
          </a:p>
          <a:p>
            <a:pPr fontAlgn="auto">
              <a:spcBef>
                <a:spcPts val="0"/>
              </a:spcBef>
              <a:spcAft>
                <a:spcPts val="0"/>
              </a:spcAft>
              <a:defRPr/>
            </a:pPr>
            <a:r>
              <a:rPr lang="it-IT" altLang="it-IT" sz="2000" b="1" kern="0" dirty="0">
                <a:solidFill>
                  <a:srgbClr val="FF0000"/>
                </a:solidFill>
                <a:latin typeface="Calibri" panose="020F0502020204030204" pitchFamily="34" charset="0"/>
              </a:rPr>
              <a:t>Con il DDG n. 3536 del 21/04/2016</a:t>
            </a:r>
          </a:p>
          <a:p>
            <a:pPr fontAlgn="auto">
              <a:spcBef>
                <a:spcPts val="0"/>
              </a:spcBef>
              <a:spcAft>
                <a:spcPts val="0"/>
              </a:spcAft>
              <a:defRPr/>
            </a:pPr>
            <a:r>
              <a:rPr lang="it-IT" altLang="it-IT" sz="2000" kern="0" dirty="0">
                <a:solidFill>
                  <a:schemeClr val="tx2"/>
                </a:solidFill>
                <a:latin typeface="Calibri" panose="020F0502020204030204" pitchFamily="34" charset="0"/>
              </a:rPr>
              <a:t>Ruolo e funzione del comitato di coordinamento del volontariato di protezione civile (CCV) su scala provinciale.</a:t>
            </a:r>
          </a:p>
        </p:txBody>
      </p:sp>
    </p:spTree>
    <p:extLst>
      <p:ext uri="{BB962C8B-B14F-4D97-AF65-F5344CB8AC3E}">
        <p14:creationId xmlns:p14="http://schemas.microsoft.com/office/powerpoint/2010/main" val="672478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22</a:t>
            </a:fld>
            <a:endParaRPr lang="it-IT" altLang="it-IT" dirty="0">
              <a:latin typeface="+mn-lt"/>
            </a:endParaRPr>
          </a:p>
        </p:txBody>
      </p:sp>
      <p:sp>
        <p:nvSpPr>
          <p:cNvPr id="7" name="Rettangolo 6"/>
          <p:cNvSpPr/>
          <p:nvPr/>
        </p:nvSpPr>
        <p:spPr>
          <a:xfrm>
            <a:off x="519565" y="1529779"/>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b="1" dirty="0" smtClean="0">
                <a:solidFill>
                  <a:srgbClr val="FF0000"/>
                </a:solidFill>
              </a:rPr>
              <a:t>La rappresentanza del Volontariato</a:t>
            </a:r>
            <a:endParaRPr lang="it-IT" altLang="it-IT" b="1" dirty="0">
              <a:solidFill>
                <a:srgbClr val="FF0000"/>
              </a:solidFill>
            </a:endParaRPr>
          </a:p>
        </p:txBody>
      </p:sp>
      <p:sp>
        <p:nvSpPr>
          <p:cNvPr id="9" name="Rettangolo 8"/>
          <p:cNvSpPr/>
          <p:nvPr/>
        </p:nvSpPr>
        <p:spPr>
          <a:xfrm>
            <a:off x="568813" y="2224013"/>
            <a:ext cx="7993063" cy="1015663"/>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a:solidFill>
                  <a:schemeClr val="tx2"/>
                </a:solidFill>
                <a:latin typeface="Calibri" pitchFamily="34" charset="0"/>
              </a:rPr>
              <a:t>Dagli Stati Generali del Volontariato </a:t>
            </a:r>
            <a:r>
              <a:rPr lang="it-IT" altLang="it-IT" b="1" dirty="0" smtClean="0">
                <a:solidFill>
                  <a:schemeClr val="tx2"/>
                </a:solidFill>
                <a:latin typeface="Calibri" pitchFamily="34" charset="0"/>
              </a:rPr>
              <a:t>di Roma </a:t>
            </a:r>
            <a:r>
              <a:rPr lang="it-IT" altLang="it-IT" b="1" dirty="0">
                <a:solidFill>
                  <a:schemeClr val="tx2"/>
                </a:solidFill>
                <a:latin typeface="Calibri" pitchFamily="34" charset="0"/>
              </a:rPr>
              <a:t>2012</a:t>
            </a:r>
          </a:p>
          <a:p>
            <a:pPr algn="ctr">
              <a:spcBef>
                <a:spcPct val="50000"/>
              </a:spcBef>
            </a:pPr>
            <a:r>
              <a:rPr lang="it-IT" altLang="it-IT" b="1" dirty="0">
                <a:solidFill>
                  <a:schemeClr val="tx2"/>
                </a:solidFill>
                <a:latin typeface="Calibri" pitchFamily="34" charset="0"/>
              </a:rPr>
              <a:t>(Documento sulla Rappresentanza)</a:t>
            </a:r>
          </a:p>
        </p:txBody>
      </p:sp>
      <p:sp>
        <p:nvSpPr>
          <p:cNvPr id="13" name="Rettangolo 12"/>
          <p:cNvSpPr/>
          <p:nvPr/>
        </p:nvSpPr>
        <p:spPr>
          <a:xfrm>
            <a:off x="575468" y="3429000"/>
            <a:ext cx="7993063" cy="193899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it-IT" altLang="it-IT" b="1" dirty="0">
                <a:solidFill>
                  <a:srgbClr val="FF0000"/>
                </a:solidFill>
                <a:latin typeface="Calibri" pitchFamily="34" charset="0"/>
              </a:rPr>
              <a:t>alla richiesta </a:t>
            </a:r>
            <a:r>
              <a:rPr lang="it-IT" altLang="it-IT" dirty="0">
                <a:solidFill>
                  <a:schemeClr val="tx2"/>
                </a:solidFill>
                <a:latin typeface="Calibri" pitchFamily="34" charset="0"/>
              </a:rPr>
              <a:t>del Dipartimento della Protezione Civile a tutte le Regioni (Dicembre 2015) di indicare il Rappresentante Regionale al fine del raccordo con  la Consulta Nazionale del </a:t>
            </a:r>
            <a:r>
              <a:rPr lang="it-IT" altLang="it-IT" dirty="0" smtClean="0">
                <a:solidFill>
                  <a:schemeClr val="tx2"/>
                </a:solidFill>
                <a:latin typeface="Calibri" pitchFamily="34" charset="0"/>
              </a:rPr>
              <a:t>Volontariato, sino alla Composizione del Comitato nazionale col la Commissione territoriale </a:t>
            </a:r>
            <a:r>
              <a:rPr lang="it-IT" altLang="it-IT" dirty="0" err="1" smtClean="0">
                <a:solidFill>
                  <a:schemeClr val="tx2"/>
                </a:solidFill>
                <a:latin typeface="Calibri" pitchFamily="34" charset="0"/>
              </a:rPr>
              <a:t>D.Lgs.</a:t>
            </a:r>
            <a:r>
              <a:rPr lang="it-IT" altLang="it-IT" dirty="0" smtClean="0">
                <a:solidFill>
                  <a:schemeClr val="tx2"/>
                </a:solidFill>
                <a:latin typeface="Calibri" pitchFamily="34" charset="0"/>
              </a:rPr>
              <a:t> 1/2018</a:t>
            </a:r>
            <a:endParaRPr lang="it-IT" altLang="it-IT" dirty="0">
              <a:solidFill>
                <a:schemeClr val="tx2"/>
              </a:solidFill>
              <a:latin typeface="Calibri" pitchFamily="34" charset="0"/>
            </a:endParaRPr>
          </a:p>
        </p:txBody>
      </p:sp>
    </p:spTree>
    <p:extLst>
      <p:ext uri="{BB962C8B-B14F-4D97-AF65-F5344CB8AC3E}">
        <p14:creationId xmlns:p14="http://schemas.microsoft.com/office/powerpoint/2010/main" val="1057816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23</a:t>
            </a:fld>
            <a:endParaRPr lang="it-IT" altLang="it-IT" dirty="0">
              <a:latin typeface="+mn-lt"/>
            </a:endParaRPr>
          </a:p>
        </p:txBody>
      </p:sp>
      <p:sp>
        <p:nvSpPr>
          <p:cNvPr id="7" name="Rettangolo 6"/>
          <p:cNvSpPr/>
          <p:nvPr/>
        </p:nvSpPr>
        <p:spPr>
          <a:xfrm>
            <a:off x="519565" y="1529779"/>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b="1" dirty="0" smtClean="0">
                <a:solidFill>
                  <a:srgbClr val="FF0000"/>
                </a:solidFill>
              </a:rPr>
              <a:t>La rappresentanza del Volontariato</a:t>
            </a:r>
            <a:endParaRPr lang="it-IT" altLang="it-IT" b="1" dirty="0">
              <a:solidFill>
                <a:srgbClr val="FF0000"/>
              </a:solidFill>
            </a:endParaRPr>
          </a:p>
        </p:txBody>
      </p:sp>
      <p:sp>
        <p:nvSpPr>
          <p:cNvPr id="9" name="Rettangolo 8"/>
          <p:cNvSpPr/>
          <p:nvPr/>
        </p:nvSpPr>
        <p:spPr>
          <a:xfrm>
            <a:off x="568813" y="2224013"/>
            <a:ext cx="7993063" cy="1015663"/>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a:solidFill>
                  <a:schemeClr val="tx2"/>
                </a:solidFill>
                <a:latin typeface="Calibri" pitchFamily="34" charset="0"/>
              </a:rPr>
              <a:t>Dagli Stati Generali del Volontariato </a:t>
            </a:r>
            <a:r>
              <a:rPr lang="it-IT" altLang="it-IT" b="1" dirty="0" smtClean="0">
                <a:solidFill>
                  <a:schemeClr val="tx2"/>
                </a:solidFill>
                <a:latin typeface="Calibri" pitchFamily="34" charset="0"/>
              </a:rPr>
              <a:t>di Roma </a:t>
            </a:r>
            <a:r>
              <a:rPr lang="it-IT" altLang="it-IT" b="1" dirty="0">
                <a:solidFill>
                  <a:schemeClr val="tx2"/>
                </a:solidFill>
                <a:latin typeface="Calibri" pitchFamily="34" charset="0"/>
              </a:rPr>
              <a:t>2012</a:t>
            </a:r>
          </a:p>
          <a:p>
            <a:pPr algn="ctr">
              <a:spcBef>
                <a:spcPct val="50000"/>
              </a:spcBef>
            </a:pPr>
            <a:r>
              <a:rPr lang="it-IT" altLang="it-IT" b="1" dirty="0">
                <a:solidFill>
                  <a:schemeClr val="tx2"/>
                </a:solidFill>
                <a:latin typeface="Calibri" pitchFamily="34" charset="0"/>
              </a:rPr>
              <a:t>(Documento sulla Rappresentanza)</a:t>
            </a:r>
          </a:p>
        </p:txBody>
      </p:sp>
      <p:sp>
        <p:nvSpPr>
          <p:cNvPr id="13" name="Rettangolo 12"/>
          <p:cNvSpPr/>
          <p:nvPr/>
        </p:nvSpPr>
        <p:spPr>
          <a:xfrm>
            <a:off x="575468" y="3429000"/>
            <a:ext cx="7993063" cy="267765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endParaRPr lang="it-IT" altLang="it-IT" dirty="0" smtClean="0">
              <a:latin typeface="Calibri" pitchFamily="34" charset="0"/>
            </a:endParaRPr>
          </a:p>
          <a:p>
            <a:pPr algn="r">
              <a:spcBef>
                <a:spcPct val="50000"/>
              </a:spcBef>
            </a:pPr>
            <a:r>
              <a:rPr lang="it-IT" altLang="it-IT" dirty="0" smtClean="0">
                <a:solidFill>
                  <a:schemeClr val="tx2"/>
                </a:solidFill>
                <a:latin typeface="Calibri" pitchFamily="34" charset="0"/>
              </a:rPr>
              <a:t>Agli </a:t>
            </a:r>
            <a:r>
              <a:rPr lang="it-IT" altLang="it-IT" dirty="0">
                <a:solidFill>
                  <a:schemeClr val="tx2"/>
                </a:solidFill>
                <a:latin typeface="Calibri" pitchFamily="34" charset="0"/>
              </a:rPr>
              <a:t>Stati </a:t>
            </a:r>
            <a:r>
              <a:rPr lang="it-IT" altLang="it-IT" dirty="0">
                <a:solidFill>
                  <a:srgbClr val="FF0000"/>
                </a:solidFill>
                <a:latin typeface="Calibri" pitchFamily="34" charset="0"/>
                <a:hlinkClick r:id="rId5" action="ppaction://hlinkfile"/>
              </a:rPr>
              <a:t>Generali</a:t>
            </a:r>
            <a:r>
              <a:rPr lang="it-IT" altLang="it-IT" dirty="0">
                <a:solidFill>
                  <a:schemeClr val="tx2"/>
                </a:solidFill>
                <a:latin typeface="Calibri" pitchFamily="34" charset="0"/>
              </a:rPr>
              <a:t> del Volontariato di</a:t>
            </a:r>
          </a:p>
          <a:p>
            <a:pPr algn="r">
              <a:spcBef>
                <a:spcPct val="50000"/>
              </a:spcBef>
            </a:pPr>
            <a:r>
              <a:rPr lang="it-IT" altLang="it-IT" dirty="0">
                <a:solidFill>
                  <a:schemeClr val="tx2"/>
                </a:solidFill>
                <a:latin typeface="Calibri" pitchFamily="34" charset="0"/>
              </a:rPr>
              <a:t>protezione </a:t>
            </a:r>
            <a:r>
              <a:rPr lang="it-IT" altLang="it-IT" dirty="0" smtClean="0">
                <a:solidFill>
                  <a:schemeClr val="tx2"/>
                </a:solidFill>
                <a:latin typeface="Calibri" pitchFamily="34" charset="0"/>
              </a:rPr>
              <a:t>civile della </a:t>
            </a:r>
            <a:r>
              <a:rPr lang="it-IT" altLang="it-IT" dirty="0">
                <a:solidFill>
                  <a:schemeClr val="tx2"/>
                </a:solidFill>
                <a:latin typeface="Calibri" pitchFamily="34" charset="0"/>
              </a:rPr>
              <a:t>regione Lombardia</a:t>
            </a:r>
          </a:p>
          <a:p>
            <a:pPr algn="r">
              <a:spcBef>
                <a:spcPct val="50000"/>
              </a:spcBef>
            </a:pPr>
            <a:r>
              <a:rPr lang="it-IT" altLang="it-IT" dirty="0">
                <a:solidFill>
                  <a:schemeClr val="tx2"/>
                </a:solidFill>
                <a:latin typeface="Calibri" pitchFamily="34" charset="0"/>
              </a:rPr>
              <a:t>Milano, 14 e 15 gennaio </a:t>
            </a:r>
            <a:r>
              <a:rPr lang="it-IT" altLang="it-IT" dirty="0" smtClean="0">
                <a:solidFill>
                  <a:schemeClr val="tx2"/>
                </a:solidFill>
                <a:latin typeface="Calibri" pitchFamily="34" charset="0"/>
              </a:rPr>
              <a:t>2017</a:t>
            </a:r>
            <a:endParaRPr lang="it-IT" altLang="it-IT" dirty="0">
              <a:solidFill>
                <a:schemeClr val="tx2"/>
              </a:solidFill>
              <a:latin typeface="Calibri" pitchFamily="34" charset="0"/>
            </a:endParaRPr>
          </a:p>
          <a:p>
            <a:pPr algn="r">
              <a:spcBef>
                <a:spcPct val="50000"/>
              </a:spcBef>
            </a:pPr>
            <a:r>
              <a:rPr lang="it-IT" altLang="it-IT" dirty="0">
                <a:solidFill>
                  <a:srgbClr val="FF0000"/>
                </a:solidFill>
                <a:latin typeface="Calibri" pitchFamily="34" charset="0"/>
              </a:rPr>
              <a:t>Il volontariato </a:t>
            </a:r>
            <a:r>
              <a:rPr lang="it-IT" altLang="it-IT" dirty="0" smtClean="0">
                <a:solidFill>
                  <a:srgbClr val="FF0000"/>
                </a:solidFill>
                <a:latin typeface="Calibri" pitchFamily="34" charset="0"/>
              </a:rPr>
              <a:t>2.0</a:t>
            </a:r>
          </a:p>
        </p:txBody>
      </p:sp>
      <p:sp>
        <p:nvSpPr>
          <p:cNvPr id="10" name="Freccia a destra 2"/>
          <p:cNvSpPr>
            <a:spLocks noChangeArrowheads="1"/>
          </p:cNvSpPr>
          <p:nvPr/>
        </p:nvSpPr>
        <p:spPr bwMode="auto">
          <a:xfrm rot="5400000">
            <a:off x="5425207" y="3517565"/>
            <a:ext cx="379412" cy="501650"/>
          </a:xfrm>
          <a:prstGeom prst="rightArrow">
            <a:avLst>
              <a:gd name="adj1" fmla="val 50000"/>
              <a:gd name="adj2" fmla="val 43426"/>
            </a:avLst>
          </a:prstGeom>
          <a:solidFill>
            <a:srgbClr val="FF0000"/>
          </a:solidFill>
          <a:ln w="9525">
            <a:noFill/>
            <a:miter lim="800000"/>
            <a:headEnd/>
            <a:tailEnd/>
          </a:ln>
        </p:spPr>
        <p:txBody>
          <a:bodyPr rot="10800000" vert="eaVert">
            <a:spAutoFit/>
          </a:bodyPr>
          <a:lstStyle/>
          <a:p>
            <a:pPr algn="ctr">
              <a:spcBef>
                <a:spcPct val="50000"/>
              </a:spcBef>
            </a:pPr>
            <a:endParaRPr lang="it-IT" altLang="it-IT" sz="1000" b="0" i="1">
              <a:latin typeface="Times New Roman" pitchFamily="18" charset="0"/>
            </a:endParaRPr>
          </a:p>
        </p:txBody>
      </p:sp>
      <p:pic>
        <p:nvPicPr>
          <p:cNvPr id="11" name="Immagine 2"/>
          <p:cNvPicPr>
            <a:picLocks noChangeAspect="1"/>
          </p:cNvPicPr>
          <p:nvPr/>
        </p:nvPicPr>
        <p:blipFill>
          <a:blip r:embed="rId6"/>
          <a:srcRect/>
          <a:stretch>
            <a:fillRect/>
          </a:stretch>
        </p:blipFill>
        <p:spPr bwMode="auto">
          <a:xfrm>
            <a:off x="683568" y="3723505"/>
            <a:ext cx="2016224" cy="2268393"/>
          </a:xfrm>
          <a:prstGeom prst="rect">
            <a:avLst/>
          </a:prstGeom>
          <a:noFill/>
          <a:ln w="9525">
            <a:noFill/>
            <a:miter lim="800000"/>
            <a:headEnd/>
            <a:tailEnd/>
          </a:ln>
        </p:spPr>
      </p:pic>
    </p:spTree>
    <p:extLst>
      <p:ext uri="{BB962C8B-B14F-4D97-AF65-F5344CB8AC3E}">
        <p14:creationId xmlns:p14="http://schemas.microsoft.com/office/powerpoint/2010/main" val="730309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24</a:t>
            </a:fld>
            <a:endParaRPr lang="it-IT" altLang="it-IT" dirty="0">
              <a:latin typeface="+mn-lt"/>
            </a:endParaRPr>
          </a:p>
        </p:txBody>
      </p:sp>
      <p:sp>
        <p:nvSpPr>
          <p:cNvPr id="7" name="Rettangolo 6"/>
          <p:cNvSpPr/>
          <p:nvPr/>
        </p:nvSpPr>
        <p:spPr>
          <a:xfrm>
            <a:off x="539750" y="1007235"/>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pPr>
            <a:r>
              <a:rPr lang="it-IT" altLang="it-IT" sz="2000" b="1" dirty="0" smtClean="0">
                <a:solidFill>
                  <a:schemeClr val="tx2"/>
                </a:solidFill>
                <a:latin typeface="Calibri" pitchFamily="34" charset="0"/>
              </a:rPr>
              <a:t>dal.....Volontariato occasionale....</a:t>
            </a:r>
          </a:p>
          <a:p>
            <a:pPr>
              <a:spcBef>
                <a:spcPct val="50000"/>
              </a:spcBef>
            </a:pPr>
            <a:r>
              <a:rPr lang="it-IT" altLang="it-IT" sz="2000" dirty="0" smtClean="0">
                <a:solidFill>
                  <a:schemeClr val="tx2"/>
                </a:solidFill>
                <a:latin typeface="Calibri" pitchFamily="34" charset="0"/>
              </a:rPr>
              <a:t>Volontari accorsi a Longarone nel 1963</a:t>
            </a:r>
            <a:endParaRPr lang="it-IT" altLang="it-IT" sz="2000" dirty="0">
              <a:solidFill>
                <a:schemeClr val="tx2"/>
              </a:solidFill>
              <a:latin typeface="Calibri" pitchFamily="34" charset="0"/>
            </a:endParaRPr>
          </a:p>
        </p:txBody>
      </p:sp>
      <p:pic>
        <p:nvPicPr>
          <p:cNvPr id="12" name="Picture 2" descr="http://www.libreriailpunto.it/joomla/components/com_jshopping/files/img_products/full_dc8ab6ae36ef8a69688554ba3072964c.jpg"/>
          <p:cNvPicPr>
            <a:picLocks noChangeAspect="1" noChangeArrowheads="1"/>
          </p:cNvPicPr>
          <p:nvPr/>
        </p:nvPicPr>
        <p:blipFill>
          <a:blip r:embed="rId5"/>
          <a:srcRect/>
          <a:stretch>
            <a:fillRect/>
          </a:stretch>
        </p:blipFill>
        <p:spPr bwMode="auto">
          <a:xfrm>
            <a:off x="551339" y="1968194"/>
            <a:ext cx="2414706" cy="2998414"/>
          </a:xfrm>
          <a:prstGeom prst="rect">
            <a:avLst/>
          </a:prstGeom>
          <a:noFill/>
          <a:ln w="9525">
            <a:noFill/>
            <a:miter lim="800000"/>
            <a:headEnd/>
            <a:tailEnd/>
          </a:ln>
        </p:spPr>
      </p:pic>
      <p:pic>
        <p:nvPicPr>
          <p:cNvPr id="14" name="Picture 4" descr="http://www.iltamtam.it/RisizeFile.ashx?path=/Public/art28148/vajont%2063.jpg&amp;w=400"/>
          <p:cNvPicPr>
            <a:picLocks noChangeAspect="1" noChangeArrowheads="1"/>
          </p:cNvPicPr>
          <p:nvPr/>
        </p:nvPicPr>
        <p:blipFill>
          <a:blip r:embed="rId6"/>
          <a:srcRect/>
          <a:stretch>
            <a:fillRect/>
          </a:stretch>
        </p:blipFill>
        <p:spPr bwMode="auto">
          <a:xfrm>
            <a:off x="5220073" y="1968193"/>
            <a:ext cx="3208472" cy="2446411"/>
          </a:xfrm>
          <a:prstGeom prst="rect">
            <a:avLst/>
          </a:prstGeom>
          <a:noFill/>
          <a:ln w="9525">
            <a:noFill/>
            <a:miter lim="800000"/>
            <a:headEnd/>
            <a:tailEnd/>
          </a:ln>
        </p:spPr>
      </p:pic>
      <p:pic>
        <p:nvPicPr>
          <p:cNvPr id="15" name="Picture 6" descr="http://temi.repubblica.it/UserFiles/corrierealpi-diga-del-vajont-1963-2013-il-cinquantenario/Image/apertura-vajont2.jpg"/>
          <p:cNvPicPr>
            <a:picLocks noChangeAspect="1" noChangeArrowheads="1"/>
          </p:cNvPicPr>
          <p:nvPr/>
        </p:nvPicPr>
        <p:blipFill>
          <a:blip r:embed="rId7"/>
          <a:srcRect/>
          <a:stretch>
            <a:fillRect/>
          </a:stretch>
        </p:blipFill>
        <p:spPr bwMode="auto">
          <a:xfrm>
            <a:off x="3124200" y="4484064"/>
            <a:ext cx="5403942" cy="1905000"/>
          </a:xfrm>
          <a:prstGeom prst="rect">
            <a:avLst/>
          </a:prstGeom>
          <a:noFill/>
          <a:ln w="9525">
            <a:noFill/>
            <a:miter lim="800000"/>
            <a:headEnd/>
            <a:tailEnd/>
          </a:ln>
        </p:spPr>
      </p:pic>
    </p:spTree>
    <p:extLst>
      <p:ext uri="{BB962C8B-B14F-4D97-AF65-F5344CB8AC3E}">
        <p14:creationId xmlns:p14="http://schemas.microsoft.com/office/powerpoint/2010/main" val="13515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0.70"/>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strVal val="#ppt_w*0.70"/>
                                          </p:val>
                                        </p:tav>
                                        <p:tav tm="100000">
                                          <p:val>
                                            <p:strVal val="#ppt_w"/>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animEffect transition="in" filter="fade">
                                      <p:cBhvr>
                                        <p:cTn id="15" dur="2000"/>
                                        <p:tgtEl>
                                          <p:spTgt spid="14"/>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strVal val="#ppt_w*0.70"/>
                                          </p:val>
                                        </p:tav>
                                        <p:tav tm="100000">
                                          <p:val>
                                            <p:strVal val="#ppt_w"/>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animEffect transition="in" filter="fade">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25</a:t>
            </a:fld>
            <a:endParaRPr lang="it-IT" altLang="it-IT" dirty="0">
              <a:latin typeface="+mn-lt"/>
            </a:endParaRPr>
          </a:p>
        </p:txBody>
      </p:sp>
      <p:sp>
        <p:nvSpPr>
          <p:cNvPr id="7" name="Rettangolo 6"/>
          <p:cNvSpPr/>
          <p:nvPr/>
        </p:nvSpPr>
        <p:spPr>
          <a:xfrm>
            <a:off x="548073" y="965996"/>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pPr>
            <a:r>
              <a:rPr lang="it-IT" altLang="it-IT" sz="2000" b="1" dirty="0" smtClean="0">
                <a:solidFill>
                  <a:schemeClr val="tx2"/>
                </a:solidFill>
                <a:latin typeface="Calibri" pitchFamily="34" charset="0"/>
              </a:rPr>
              <a:t>al.....Volontariato spontaneo (gli angeli del fango....</a:t>
            </a:r>
          </a:p>
          <a:p>
            <a:pPr>
              <a:spcBef>
                <a:spcPct val="50000"/>
              </a:spcBef>
            </a:pPr>
            <a:r>
              <a:rPr lang="it-IT" altLang="it-IT" sz="2000" dirty="0" smtClean="0">
                <a:solidFill>
                  <a:schemeClr val="tx2"/>
                </a:solidFill>
                <a:latin typeface="Calibri" pitchFamily="34" charset="0"/>
              </a:rPr>
              <a:t>Volontari accorsi a Firenze nel 1966</a:t>
            </a:r>
            <a:endParaRPr lang="it-IT" altLang="it-IT" sz="2000" dirty="0">
              <a:solidFill>
                <a:schemeClr val="tx2"/>
              </a:solidFill>
              <a:latin typeface="Calibri" pitchFamily="34" charset="0"/>
            </a:endParaRPr>
          </a:p>
        </p:txBody>
      </p:sp>
      <p:pic>
        <p:nvPicPr>
          <p:cNvPr id="10" name="Picture 6" descr="http://ilquotidianoinclasse.corriere.it/wp-content/uploads/firenze_alluvione.jpg"/>
          <p:cNvPicPr>
            <a:picLocks noChangeAspect="1" noChangeArrowheads="1"/>
          </p:cNvPicPr>
          <p:nvPr/>
        </p:nvPicPr>
        <p:blipFill>
          <a:blip r:embed="rId5"/>
          <a:srcRect/>
          <a:stretch>
            <a:fillRect/>
          </a:stretch>
        </p:blipFill>
        <p:spPr bwMode="auto">
          <a:xfrm>
            <a:off x="559601" y="1988840"/>
            <a:ext cx="2954385" cy="2215164"/>
          </a:xfrm>
          <a:prstGeom prst="rect">
            <a:avLst/>
          </a:prstGeom>
          <a:noFill/>
          <a:ln w="9525">
            <a:noFill/>
            <a:miter lim="800000"/>
            <a:headEnd/>
            <a:tailEnd/>
          </a:ln>
        </p:spPr>
      </p:pic>
      <p:pic>
        <p:nvPicPr>
          <p:cNvPr id="11" name="Picture 4" descr="http://www.studiopr.sigratis.net/u/images/angeli_in_bibbloteca_66.jpg"/>
          <p:cNvPicPr>
            <a:picLocks noChangeAspect="1" noChangeArrowheads="1"/>
          </p:cNvPicPr>
          <p:nvPr/>
        </p:nvPicPr>
        <p:blipFill>
          <a:blip r:embed="rId6"/>
          <a:srcRect/>
          <a:stretch>
            <a:fillRect/>
          </a:stretch>
        </p:blipFill>
        <p:spPr bwMode="auto">
          <a:xfrm>
            <a:off x="4619057" y="1922919"/>
            <a:ext cx="3849688" cy="2579687"/>
          </a:xfrm>
          <a:prstGeom prst="rect">
            <a:avLst/>
          </a:prstGeom>
          <a:noFill/>
          <a:ln w="9525">
            <a:noFill/>
            <a:miter lim="800000"/>
            <a:headEnd/>
            <a:tailEnd/>
          </a:ln>
        </p:spPr>
      </p:pic>
      <p:pic>
        <p:nvPicPr>
          <p:cNvPr id="16" name="Picture 2" descr="http://www.interno.gov.it/mininterno/export/sites/default/it/assets/images/23/00810_Alluvione_1966_Firenze_2.jpg"/>
          <p:cNvPicPr>
            <a:picLocks noChangeAspect="1" noChangeArrowheads="1"/>
          </p:cNvPicPr>
          <p:nvPr/>
        </p:nvPicPr>
        <p:blipFill>
          <a:blip r:embed="rId7"/>
          <a:srcRect/>
          <a:stretch>
            <a:fillRect/>
          </a:stretch>
        </p:blipFill>
        <p:spPr bwMode="auto">
          <a:xfrm>
            <a:off x="554527" y="4293096"/>
            <a:ext cx="2736304" cy="2362846"/>
          </a:xfrm>
          <a:prstGeom prst="rect">
            <a:avLst/>
          </a:prstGeom>
          <a:noFill/>
          <a:ln w="9525">
            <a:noFill/>
            <a:miter lim="800000"/>
            <a:headEnd/>
            <a:tailEnd/>
          </a:ln>
        </p:spPr>
      </p:pic>
      <p:pic>
        <p:nvPicPr>
          <p:cNvPr id="17" name="Picture 8" descr="http://nuke.lionsclubfirenze.it/Portals/0/1966%20Angeli%20del%20fango.jpg"/>
          <p:cNvPicPr>
            <a:picLocks noChangeAspect="1" noChangeArrowheads="1"/>
          </p:cNvPicPr>
          <p:nvPr/>
        </p:nvPicPr>
        <p:blipFill>
          <a:blip r:embed="rId8"/>
          <a:srcRect/>
          <a:stretch>
            <a:fillRect/>
          </a:stretch>
        </p:blipFill>
        <p:spPr bwMode="auto">
          <a:xfrm>
            <a:off x="3513987" y="4560932"/>
            <a:ext cx="2210141" cy="1705228"/>
          </a:xfrm>
          <a:prstGeom prst="rect">
            <a:avLst/>
          </a:prstGeom>
          <a:noFill/>
          <a:ln w="9525">
            <a:noFill/>
            <a:miter lim="800000"/>
            <a:headEnd/>
            <a:tailEnd/>
          </a:ln>
        </p:spPr>
      </p:pic>
      <p:pic>
        <p:nvPicPr>
          <p:cNvPr id="18" name="Picture 10" descr="http://desk.unita.it/cgi-bin/showimg2.cgi?file=F_CRO_L2_0863/00000020/0000395F.a8671eb6.jpg&amp;t=big"/>
          <p:cNvPicPr>
            <a:picLocks noChangeAspect="1" noChangeArrowheads="1"/>
          </p:cNvPicPr>
          <p:nvPr/>
        </p:nvPicPr>
        <p:blipFill>
          <a:blip r:embed="rId9"/>
          <a:srcRect/>
          <a:stretch>
            <a:fillRect/>
          </a:stretch>
        </p:blipFill>
        <p:spPr bwMode="auto">
          <a:xfrm>
            <a:off x="6970742" y="4986514"/>
            <a:ext cx="1142480" cy="1714904"/>
          </a:xfrm>
          <a:prstGeom prst="rect">
            <a:avLst/>
          </a:prstGeom>
          <a:noFill/>
          <a:ln w="9525">
            <a:noFill/>
            <a:miter lim="800000"/>
            <a:headEnd/>
            <a:tailEnd/>
          </a:ln>
        </p:spPr>
      </p:pic>
    </p:spTree>
    <p:extLst>
      <p:ext uri="{BB962C8B-B14F-4D97-AF65-F5344CB8AC3E}">
        <p14:creationId xmlns:p14="http://schemas.microsoft.com/office/powerpoint/2010/main" val="10174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1000"/>
                                        <p:tgtEl>
                                          <p:spTgt spid="10"/>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Horizontal)">
                                      <p:cBhvr>
                                        <p:cTn id="11" dur="1000"/>
                                        <p:tgtEl>
                                          <p:spTgt spid="11"/>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outVertical)">
                                      <p:cBhvr>
                                        <p:cTn id="15" dur="1000"/>
                                        <p:tgtEl>
                                          <p:spTgt spid="16"/>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outHorizontal)">
                                      <p:cBhvr>
                                        <p:cTn id="19" dur="1000"/>
                                        <p:tgtEl>
                                          <p:spTgt spid="17"/>
                                        </p:tgtEl>
                                      </p:cBhvr>
                                    </p:animEffect>
                                  </p:childTnLst>
                                </p:cTn>
                              </p:par>
                            </p:childTnLst>
                          </p:cTn>
                        </p:par>
                        <p:par>
                          <p:cTn id="20" fill="hold">
                            <p:stCondLst>
                              <p:cond delay="4000"/>
                            </p:stCondLst>
                            <p:childTnLst>
                              <p:par>
                                <p:cTn id="21" presetID="16" presetClass="entr" presetSubtype="37"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outVertical)">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26</a:t>
            </a:fld>
            <a:endParaRPr lang="it-IT" altLang="it-IT" dirty="0">
              <a:latin typeface="+mn-lt"/>
            </a:endParaRPr>
          </a:p>
        </p:txBody>
      </p:sp>
      <p:sp>
        <p:nvSpPr>
          <p:cNvPr id="7" name="Rettangolo 6"/>
          <p:cNvSpPr/>
          <p:nvPr/>
        </p:nvSpPr>
        <p:spPr>
          <a:xfrm>
            <a:off x="548072" y="981364"/>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pPr>
            <a:r>
              <a:rPr lang="it-IT" altLang="it-IT" sz="2000" b="1" dirty="0" smtClean="0">
                <a:solidFill>
                  <a:schemeClr val="tx2"/>
                </a:solidFill>
                <a:latin typeface="Calibri" pitchFamily="34" charset="0"/>
              </a:rPr>
              <a:t>Volontari accorsi in Friuli nel 1976 (nasce la protezione civile in Italia)</a:t>
            </a:r>
          </a:p>
        </p:txBody>
      </p:sp>
      <p:pic>
        <p:nvPicPr>
          <p:cNvPr id="12" name="Picture 6"/>
          <p:cNvPicPr>
            <a:picLocks noChangeAspect="1" noChangeArrowheads="1"/>
          </p:cNvPicPr>
          <p:nvPr/>
        </p:nvPicPr>
        <p:blipFill>
          <a:blip r:embed="rId5"/>
          <a:srcRect/>
          <a:stretch>
            <a:fillRect/>
          </a:stretch>
        </p:blipFill>
        <p:spPr bwMode="auto">
          <a:xfrm>
            <a:off x="567990" y="1516505"/>
            <a:ext cx="3951919" cy="2653628"/>
          </a:xfrm>
          <a:prstGeom prst="rect">
            <a:avLst/>
          </a:prstGeom>
          <a:noFill/>
          <a:ln w="9525">
            <a:noFill/>
            <a:miter lim="800000"/>
            <a:headEnd/>
            <a:tailEnd/>
          </a:ln>
        </p:spPr>
      </p:pic>
      <p:pic>
        <p:nvPicPr>
          <p:cNvPr id="19" name="Picture 4"/>
          <p:cNvPicPr>
            <a:picLocks noChangeAspect="1" noChangeArrowheads="1"/>
          </p:cNvPicPr>
          <p:nvPr/>
        </p:nvPicPr>
        <p:blipFill>
          <a:blip r:embed="rId6"/>
          <a:srcRect/>
          <a:stretch>
            <a:fillRect/>
          </a:stretch>
        </p:blipFill>
        <p:spPr bwMode="auto">
          <a:xfrm>
            <a:off x="5508104" y="1516504"/>
            <a:ext cx="2898307" cy="2691393"/>
          </a:xfrm>
          <a:prstGeom prst="rect">
            <a:avLst/>
          </a:prstGeom>
          <a:noFill/>
          <a:ln w="9525">
            <a:noFill/>
            <a:miter lim="800000"/>
            <a:headEnd/>
            <a:tailEnd/>
          </a:ln>
        </p:spPr>
      </p:pic>
      <p:pic>
        <p:nvPicPr>
          <p:cNvPr id="20" name="Picture 2"/>
          <p:cNvPicPr>
            <a:picLocks noChangeAspect="1" noChangeArrowheads="1"/>
          </p:cNvPicPr>
          <p:nvPr/>
        </p:nvPicPr>
        <p:blipFill>
          <a:blip r:embed="rId7"/>
          <a:srcRect/>
          <a:stretch>
            <a:fillRect/>
          </a:stretch>
        </p:blipFill>
        <p:spPr bwMode="auto">
          <a:xfrm>
            <a:off x="567990" y="4233151"/>
            <a:ext cx="3418532" cy="2305761"/>
          </a:xfrm>
          <a:prstGeom prst="rect">
            <a:avLst/>
          </a:prstGeom>
          <a:noFill/>
          <a:ln w="9525">
            <a:noFill/>
            <a:miter lim="800000"/>
            <a:headEnd/>
            <a:tailEnd/>
          </a:ln>
        </p:spPr>
      </p:pic>
      <p:pic>
        <p:nvPicPr>
          <p:cNvPr id="21" name="Picture 2"/>
          <p:cNvPicPr>
            <a:picLocks noChangeAspect="1" noChangeArrowheads="1"/>
          </p:cNvPicPr>
          <p:nvPr/>
        </p:nvPicPr>
        <p:blipFill>
          <a:blip r:embed="rId8"/>
          <a:srcRect/>
          <a:stretch>
            <a:fillRect/>
          </a:stretch>
        </p:blipFill>
        <p:spPr bwMode="auto">
          <a:xfrm>
            <a:off x="4932040" y="4266429"/>
            <a:ext cx="3474371" cy="2212081"/>
          </a:xfrm>
          <a:prstGeom prst="rect">
            <a:avLst/>
          </a:prstGeom>
          <a:noFill/>
          <a:ln w="9525">
            <a:noFill/>
            <a:miter lim="800000"/>
            <a:headEnd/>
            <a:tailEnd/>
          </a:ln>
        </p:spPr>
      </p:pic>
    </p:spTree>
    <p:extLst>
      <p:ext uri="{BB962C8B-B14F-4D97-AF65-F5344CB8AC3E}">
        <p14:creationId xmlns:p14="http://schemas.microsoft.com/office/powerpoint/2010/main" val="5864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strVal val="#ppt_w*0.70"/>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Effect transition="in" filter="fade">
                                      <p:cBhvr>
                                        <p:cTn id="15" dur="1000"/>
                                        <p:tgtEl>
                                          <p:spTgt spid="1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strVal val="#ppt_w*0.70"/>
                                          </p:val>
                                        </p:tav>
                                        <p:tav tm="100000">
                                          <p:val>
                                            <p:strVal val="#ppt_w"/>
                                          </p:val>
                                        </p:tav>
                                      </p:tavLst>
                                    </p:anim>
                                    <p:anim calcmode="lin" valueType="num">
                                      <p:cBhvr>
                                        <p:cTn id="20" dur="1000" fill="hold"/>
                                        <p:tgtEl>
                                          <p:spTgt spid="20"/>
                                        </p:tgtEl>
                                        <p:attrNameLst>
                                          <p:attrName>ppt_h</p:attrName>
                                        </p:attrNameLst>
                                      </p:cBhvr>
                                      <p:tavLst>
                                        <p:tav tm="0">
                                          <p:val>
                                            <p:strVal val="#ppt_h"/>
                                          </p:val>
                                        </p:tav>
                                        <p:tav tm="100000">
                                          <p:val>
                                            <p:strVal val="#ppt_h"/>
                                          </p:val>
                                        </p:tav>
                                      </p:tavLst>
                                    </p:anim>
                                    <p:animEffect transition="in" filter="fade">
                                      <p:cBhvr>
                                        <p:cTn id="21" dur="1000"/>
                                        <p:tgtEl>
                                          <p:spTgt spid="2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strVal val="#ppt_w*0.70"/>
                                          </p:val>
                                        </p:tav>
                                        <p:tav tm="100000">
                                          <p:val>
                                            <p:strVal val="#ppt_w"/>
                                          </p:val>
                                        </p:tav>
                                      </p:tavLst>
                                    </p:anim>
                                    <p:anim calcmode="lin" valueType="num">
                                      <p:cBhvr>
                                        <p:cTn id="26" dur="1000" fill="hold"/>
                                        <p:tgtEl>
                                          <p:spTgt spid="21"/>
                                        </p:tgtEl>
                                        <p:attrNameLst>
                                          <p:attrName>ppt_h</p:attrName>
                                        </p:attrNameLst>
                                      </p:cBhvr>
                                      <p:tavLst>
                                        <p:tav tm="0">
                                          <p:val>
                                            <p:strVal val="#ppt_h"/>
                                          </p:val>
                                        </p:tav>
                                        <p:tav tm="100000">
                                          <p:val>
                                            <p:strVal val="#ppt_h"/>
                                          </p:val>
                                        </p:tav>
                                      </p:tavLst>
                                    </p:anim>
                                    <p:animEffect transition="in" filter="fade">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27</a:t>
            </a:fld>
            <a:endParaRPr lang="it-IT" altLang="it-IT" dirty="0">
              <a:latin typeface="+mn-lt"/>
            </a:endParaRPr>
          </a:p>
        </p:txBody>
      </p:sp>
      <p:sp>
        <p:nvSpPr>
          <p:cNvPr id="7" name="Rettangolo 6"/>
          <p:cNvSpPr/>
          <p:nvPr/>
        </p:nvSpPr>
        <p:spPr>
          <a:xfrm>
            <a:off x="548072" y="994632"/>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pPr>
            <a:r>
              <a:rPr lang="it-IT" altLang="it-IT" sz="2000" b="1" dirty="0" smtClean="0">
                <a:solidFill>
                  <a:schemeClr val="tx2"/>
                </a:solidFill>
                <a:latin typeface="Calibri" pitchFamily="34" charset="0"/>
              </a:rPr>
              <a:t>Irpinia 1980</a:t>
            </a:r>
          </a:p>
        </p:txBody>
      </p:sp>
      <p:pic>
        <p:nvPicPr>
          <p:cNvPr id="13" name="Picture 2" descr="http://giornalelucano.com/wp-content/uploads/2010/11/terremoto1980_137321.jpg"/>
          <p:cNvPicPr>
            <a:picLocks noChangeAspect="1" noChangeArrowheads="1"/>
          </p:cNvPicPr>
          <p:nvPr/>
        </p:nvPicPr>
        <p:blipFill>
          <a:blip r:embed="rId5"/>
          <a:srcRect/>
          <a:stretch>
            <a:fillRect/>
          </a:stretch>
        </p:blipFill>
        <p:spPr bwMode="auto">
          <a:xfrm>
            <a:off x="548072" y="1881435"/>
            <a:ext cx="3373437" cy="4449763"/>
          </a:xfrm>
          <a:prstGeom prst="rect">
            <a:avLst/>
          </a:prstGeom>
          <a:noFill/>
          <a:ln w="9525">
            <a:noFill/>
            <a:miter lim="800000"/>
            <a:headEnd/>
            <a:tailEnd/>
          </a:ln>
        </p:spPr>
      </p:pic>
      <p:pic>
        <p:nvPicPr>
          <p:cNvPr id="14" name="Picture 4" descr="http://www.ilgrecale.it/public/galleria/default/450/82IMG4099-640.JPG"/>
          <p:cNvPicPr>
            <a:picLocks noChangeAspect="1" noChangeArrowheads="1"/>
          </p:cNvPicPr>
          <p:nvPr/>
        </p:nvPicPr>
        <p:blipFill>
          <a:blip r:embed="rId6"/>
          <a:srcRect/>
          <a:stretch>
            <a:fillRect/>
          </a:stretch>
        </p:blipFill>
        <p:spPr bwMode="auto">
          <a:xfrm>
            <a:off x="5796136" y="1881435"/>
            <a:ext cx="2640222" cy="1853831"/>
          </a:xfrm>
          <a:prstGeom prst="rect">
            <a:avLst/>
          </a:prstGeom>
          <a:noFill/>
          <a:ln w="9525">
            <a:noFill/>
            <a:miter lim="800000"/>
            <a:headEnd/>
            <a:tailEnd/>
          </a:ln>
        </p:spPr>
      </p:pic>
      <p:pic>
        <p:nvPicPr>
          <p:cNvPr id="15" name="Picture 6" descr="http://www.aritn.it/portal/Data/Sites/1/media/user_segreteria/storia_trentini/irpinia.jpg"/>
          <p:cNvPicPr>
            <a:picLocks noChangeAspect="1" noChangeArrowheads="1"/>
          </p:cNvPicPr>
          <p:nvPr/>
        </p:nvPicPr>
        <p:blipFill>
          <a:blip r:embed="rId7"/>
          <a:srcRect/>
          <a:stretch>
            <a:fillRect/>
          </a:stretch>
        </p:blipFill>
        <p:spPr bwMode="auto">
          <a:xfrm>
            <a:off x="5004048" y="3760418"/>
            <a:ext cx="2827159" cy="2478184"/>
          </a:xfrm>
          <a:prstGeom prst="rect">
            <a:avLst/>
          </a:prstGeom>
          <a:noFill/>
          <a:ln w="9525">
            <a:noFill/>
            <a:miter lim="800000"/>
            <a:headEnd/>
            <a:tailEnd/>
          </a:ln>
        </p:spPr>
      </p:pic>
    </p:spTree>
    <p:extLst>
      <p:ext uri="{BB962C8B-B14F-4D97-AF65-F5344CB8AC3E}">
        <p14:creationId xmlns:p14="http://schemas.microsoft.com/office/powerpoint/2010/main" val="110416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Horizontal)">
                                      <p:cBhvr>
                                        <p:cTn id="11" dur="1000"/>
                                        <p:tgtEl>
                                          <p:spTgt spid="14"/>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28</a:t>
            </a:fld>
            <a:endParaRPr lang="it-IT" altLang="it-IT" dirty="0">
              <a:latin typeface="+mn-lt"/>
            </a:endParaRPr>
          </a:p>
        </p:txBody>
      </p:sp>
      <p:sp>
        <p:nvSpPr>
          <p:cNvPr id="7" name="Rettangolo 6"/>
          <p:cNvSpPr/>
          <p:nvPr/>
        </p:nvSpPr>
        <p:spPr>
          <a:xfrm>
            <a:off x="554886" y="1412776"/>
            <a:ext cx="7992888" cy="4770537"/>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pPr>
            <a:r>
              <a:rPr lang="it-IT" altLang="it-IT" sz="2000" b="1" dirty="0" smtClean="0">
                <a:solidFill>
                  <a:srgbClr val="C00000"/>
                </a:solidFill>
                <a:latin typeface="Calibri" pitchFamily="34" charset="0"/>
              </a:rPr>
              <a:t>Evoluzione.......</a:t>
            </a:r>
          </a:p>
          <a:p>
            <a:pPr algn="ctr">
              <a:spcBef>
                <a:spcPct val="50000"/>
              </a:spcBef>
            </a:pPr>
            <a:r>
              <a:rPr lang="it-IT" altLang="it-IT" sz="2000" b="1" dirty="0" smtClean="0">
                <a:solidFill>
                  <a:srgbClr val="C00000"/>
                </a:solidFill>
                <a:latin typeface="Calibri" pitchFamily="34" charset="0"/>
              </a:rPr>
              <a:t>dal volontariato occasionale o spontaneo al......</a:t>
            </a:r>
          </a:p>
          <a:p>
            <a:pPr marL="342900" indent="-342900">
              <a:spcBef>
                <a:spcPct val="50000"/>
              </a:spcBef>
              <a:buFont typeface="Arial" charset="0"/>
              <a:buChar char="•"/>
            </a:pPr>
            <a:r>
              <a:rPr lang="it-IT" altLang="it-IT" b="1" dirty="0" smtClean="0">
                <a:solidFill>
                  <a:srgbClr val="FF0000"/>
                </a:solidFill>
                <a:latin typeface="Calibri" pitchFamily="34" charset="0"/>
              </a:rPr>
              <a:t>Volontariato individuale </a:t>
            </a:r>
            <a:r>
              <a:rPr lang="it-IT" altLang="it-IT" sz="2000" dirty="0" smtClean="0">
                <a:solidFill>
                  <a:schemeClr val="tx2"/>
                </a:solidFill>
                <a:latin typeface="Calibri" pitchFamily="34" charset="0"/>
              </a:rPr>
              <a:t>con i ruolini delle prefetture</a:t>
            </a:r>
          </a:p>
          <a:p>
            <a:pPr marL="342900" indent="-342900">
              <a:spcBef>
                <a:spcPct val="50000"/>
              </a:spcBef>
              <a:buFont typeface="Arial" charset="0"/>
              <a:buChar char="•"/>
            </a:pPr>
            <a:r>
              <a:rPr lang="it-IT" altLang="it-IT" b="1" dirty="0" smtClean="0">
                <a:solidFill>
                  <a:srgbClr val="FF0000"/>
                </a:solidFill>
                <a:latin typeface="Calibri" pitchFamily="34" charset="0"/>
              </a:rPr>
              <a:t>Volontariato Organizzato </a:t>
            </a:r>
            <a:r>
              <a:rPr lang="it-IT" altLang="it-IT" sz="2000" dirty="0" smtClean="0">
                <a:solidFill>
                  <a:schemeClr val="tx2"/>
                </a:solidFill>
                <a:latin typeface="Calibri" pitchFamily="34" charset="0"/>
              </a:rPr>
              <a:t>con il ruolo attivo delle organizzazioni</a:t>
            </a:r>
          </a:p>
          <a:p>
            <a:pPr marL="342900" indent="-342900">
              <a:spcBef>
                <a:spcPct val="50000"/>
              </a:spcBef>
              <a:buFont typeface="Arial" charset="0"/>
              <a:buChar char="•"/>
            </a:pPr>
            <a:r>
              <a:rPr lang="it-IT" altLang="it-IT" b="1" dirty="0" smtClean="0">
                <a:solidFill>
                  <a:srgbClr val="FF0000"/>
                </a:solidFill>
                <a:latin typeface="Calibri" pitchFamily="34" charset="0"/>
              </a:rPr>
              <a:t>Al sistema di Volontariato </a:t>
            </a:r>
            <a:r>
              <a:rPr lang="it-IT" altLang="it-IT" dirty="0" smtClean="0">
                <a:solidFill>
                  <a:schemeClr val="tx2"/>
                </a:solidFill>
                <a:latin typeface="Calibri" pitchFamily="34" charset="0"/>
              </a:rPr>
              <a:t>con</a:t>
            </a:r>
            <a:endParaRPr lang="it-IT" altLang="it-IT" dirty="0">
              <a:solidFill>
                <a:schemeClr val="tx2"/>
              </a:solidFill>
              <a:latin typeface="Calibri" pitchFamily="34" charset="0"/>
            </a:endParaRPr>
          </a:p>
          <a:p>
            <a:pPr marL="457200" indent="-457200">
              <a:spcBef>
                <a:spcPct val="50000"/>
              </a:spcBef>
              <a:buFont typeface="+mj-lt"/>
              <a:buAutoNum type="alphaLcPeriod"/>
            </a:pPr>
            <a:r>
              <a:rPr lang="it-IT" altLang="it-IT" sz="2000" dirty="0" smtClean="0">
                <a:solidFill>
                  <a:schemeClr val="tx2"/>
                </a:solidFill>
                <a:latin typeface="Calibri" pitchFamily="34" charset="0"/>
              </a:rPr>
              <a:t>la Associazioni di volontariato (oggi ETS)</a:t>
            </a:r>
          </a:p>
          <a:p>
            <a:pPr marL="457200" indent="-457200">
              <a:spcBef>
                <a:spcPct val="50000"/>
              </a:spcBef>
              <a:buFont typeface="+mj-lt"/>
              <a:buAutoNum type="alphaLcPeriod"/>
            </a:pPr>
            <a:r>
              <a:rPr lang="it-IT" altLang="it-IT" sz="2000" dirty="0" smtClean="0">
                <a:solidFill>
                  <a:schemeClr val="tx2"/>
                </a:solidFill>
                <a:latin typeface="Calibri" pitchFamily="34" charset="0"/>
              </a:rPr>
              <a:t>i Gruppi </a:t>
            </a:r>
            <a:r>
              <a:rPr lang="it-IT" altLang="it-IT" sz="2000" dirty="0">
                <a:solidFill>
                  <a:schemeClr val="tx2"/>
                </a:solidFill>
                <a:latin typeface="Calibri" pitchFamily="34" charset="0"/>
              </a:rPr>
              <a:t>C</a:t>
            </a:r>
            <a:r>
              <a:rPr lang="it-IT" altLang="it-IT" sz="2000" dirty="0" smtClean="0">
                <a:solidFill>
                  <a:schemeClr val="tx2"/>
                </a:solidFill>
                <a:latin typeface="Calibri" pitchFamily="34" charset="0"/>
              </a:rPr>
              <a:t>omunali di protezione civile</a:t>
            </a:r>
          </a:p>
          <a:p>
            <a:pPr marL="457200" indent="-457200">
              <a:spcBef>
                <a:spcPct val="50000"/>
              </a:spcBef>
              <a:buFont typeface="+mj-lt"/>
              <a:buAutoNum type="alphaLcPeriod"/>
            </a:pPr>
            <a:r>
              <a:rPr lang="it-IT" altLang="it-IT" sz="2000" dirty="0" smtClean="0">
                <a:solidFill>
                  <a:schemeClr val="tx2"/>
                </a:solidFill>
                <a:latin typeface="Calibri" pitchFamily="34" charset="0"/>
              </a:rPr>
              <a:t>i nuclei di Pronto Intervento (anche con le Colonne Mobili)</a:t>
            </a:r>
          </a:p>
          <a:p>
            <a:pPr marL="342900" indent="-342900">
              <a:spcBef>
                <a:spcPct val="50000"/>
              </a:spcBef>
              <a:buFont typeface="Arial" charset="0"/>
              <a:buChar char="•"/>
            </a:pPr>
            <a:r>
              <a:rPr lang="it-IT" altLang="it-IT" b="1" dirty="0" smtClean="0">
                <a:solidFill>
                  <a:srgbClr val="FF0000"/>
                </a:solidFill>
                <a:latin typeface="Calibri" pitchFamily="34" charset="0"/>
              </a:rPr>
              <a:t>Alla Rappresentanza del Volontariato </a:t>
            </a:r>
            <a:r>
              <a:rPr lang="it-IT" altLang="it-IT" sz="2000" dirty="0" smtClean="0">
                <a:solidFill>
                  <a:schemeClr val="tx2"/>
                </a:solidFill>
                <a:latin typeface="Calibri" pitchFamily="34" charset="0"/>
              </a:rPr>
              <a:t>attraverso un percorso democratico</a:t>
            </a:r>
          </a:p>
        </p:txBody>
      </p:sp>
    </p:spTree>
    <p:extLst>
      <p:ext uri="{BB962C8B-B14F-4D97-AF65-F5344CB8AC3E}">
        <p14:creationId xmlns:p14="http://schemas.microsoft.com/office/powerpoint/2010/main" val="2142105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29</a:t>
            </a:fld>
            <a:endParaRPr lang="it-IT" altLang="it-IT" dirty="0">
              <a:latin typeface="+mn-lt"/>
            </a:endParaRPr>
          </a:p>
        </p:txBody>
      </p:sp>
      <p:sp>
        <p:nvSpPr>
          <p:cNvPr id="7" name="Rettangolo 6"/>
          <p:cNvSpPr/>
          <p:nvPr/>
        </p:nvSpPr>
        <p:spPr>
          <a:xfrm>
            <a:off x="539750" y="96009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pPr>
            <a:r>
              <a:rPr lang="it-IT" altLang="it-IT" b="1" dirty="0" smtClean="0">
                <a:solidFill>
                  <a:srgbClr val="C00000"/>
                </a:solidFill>
                <a:latin typeface="Calibri" pitchFamily="34" charset="0"/>
              </a:rPr>
              <a:t>Il Dipartimento della Protezione Civile (già Agenzia)</a:t>
            </a:r>
          </a:p>
        </p:txBody>
      </p:sp>
      <p:grpSp>
        <p:nvGrpSpPr>
          <p:cNvPr id="6" name="Gruppo 18"/>
          <p:cNvGrpSpPr>
            <a:grpSpLocks/>
          </p:cNvGrpSpPr>
          <p:nvPr/>
        </p:nvGrpSpPr>
        <p:grpSpPr bwMode="auto">
          <a:xfrm>
            <a:off x="539750" y="1476180"/>
            <a:ext cx="1714500" cy="2220615"/>
            <a:chOff x="357156" y="1428736"/>
            <a:chExt cx="2428875" cy="2886340"/>
          </a:xfrm>
        </p:grpSpPr>
        <p:pic>
          <p:nvPicPr>
            <p:cNvPr id="8" name="Picture 9" descr="Giuseppe Zamberletti"/>
            <p:cNvPicPr>
              <a:picLocks noChangeAspect="1" noChangeArrowheads="1"/>
            </p:cNvPicPr>
            <p:nvPr/>
          </p:nvPicPr>
          <p:blipFill>
            <a:blip r:embed="rId5"/>
            <a:srcRect/>
            <a:stretch>
              <a:fillRect/>
            </a:stretch>
          </p:blipFill>
          <p:spPr bwMode="auto">
            <a:xfrm>
              <a:off x="714346" y="1714488"/>
              <a:ext cx="1730375" cy="2095500"/>
            </a:xfrm>
            <a:prstGeom prst="rect">
              <a:avLst/>
            </a:prstGeom>
            <a:noFill/>
            <a:ln w="38100">
              <a:solidFill>
                <a:srgbClr val="009900"/>
              </a:solidFill>
              <a:miter lim="800000"/>
              <a:headEnd/>
              <a:tailEnd/>
            </a:ln>
          </p:spPr>
        </p:pic>
        <p:sp>
          <p:nvSpPr>
            <p:cNvPr id="9" name="CasellaDiTesto 2"/>
            <p:cNvSpPr txBox="1">
              <a:spLocks noChangeArrowheads="1"/>
            </p:cNvSpPr>
            <p:nvPr/>
          </p:nvSpPr>
          <p:spPr bwMode="auto">
            <a:xfrm>
              <a:off x="501089" y="3715007"/>
              <a:ext cx="2071291" cy="600069"/>
            </a:xfrm>
            <a:prstGeom prst="rect">
              <a:avLst/>
            </a:prstGeom>
            <a:solidFill>
              <a:srgbClr val="00CC00"/>
            </a:solidFill>
            <a:ln w="9525">
              <a:solidFill>
                <a:srgbClr val="000099"/>
              </a:solidFill>
              <a:miter lim="800000"/>
              <a:headEnd/>
              <a:tailEnd/>
            </a:ln>
          </p:spPr>
          <p:txBody>
            <a:bodyPr>
              <a:spAutoFit/>
            </a:bodyPr>
            <a:lstStyle/>
            <a:p>
              <a:pPr algn="ctr">
                <a:spcBef>
                  <a:spcPct val="50000"/>
                </a:spcBef>
              </a:pPr>
              <a:r>
                <a:rPr lang="it-IT" altLang="it-IT" sz="1200" i="1" dirty="0">
                  <a:solidFill>
                    <a:schemeClr val="bg1"/>
                  </a:solidFill>
                  <a:latin typeface="Calibri" pitchFamily="34" charset="0"/>
                </a:rPr>
                <a:t>Il … PADRE fondatore</a:t>
              </a:r>
            </a:p>
          </p:txBody>
        </p:sp>
        <p:sp>
          <p:nvSpPr>
            <p:cNvPr id="10" name="CasellaDiTesto 2"/>
            <p:cNvSpPr txBox="1">
              <a:spLocks noChangeArrowheads="1"/>
            </p:cNvSpPr>
            <p:nvPr/>
          </p:nvSpPr>
          <p:spPr bwMode="auto">
            <a:xfrm>
              <a:off x="357156" y="1428736"/>
              <a:ext cx="2428875" cy="360041"/>
            </a:xfrm>
            <a:prstGeom prst="rect">
              <a:avLst/>
            </a:prstGeom>
            <a:solidFill>
              <a:srgbClr val="00CC00"/>
            </a:solidFill>
            <a:ln w="9525">
              <a:solidFill>
                <a:srgbClr val="000099"/>
              </a:solidFill>
              <a:miter lim="800000"/>
              <a:headEnd/>
              <a:tailEnd/>
            </a:ln>
          </p:spPr>
          <p:txBody>
            <a:bodyPr>
              <a:spAutoFit/>
            </a:bodyPr>
            <a:lstStyle/>
            <a:p>
              <a:pPr algn="ctr">
                <a:spcBef>
                  <a:spcPct val="50000"/>
                </a:spcBef>
              </a:pPr>
              <a:r>
                <a:rPr lang="it-IT" altLang="it-IT" sz="1200" b="1" dirty="0">
                  <a:solidFill>
                    <a:schemeClr val="bg1"/>
                  </a:solidFill>
                  <a:latin typeface="Calibri" pitchFamily="34" charset="0"/>
                </a:rPr>
                <a:t>Giuseppe Zamberletti</a:t>
              </a:r>
            </a:p>
          </p:txBody>
        </p:sp>
      </p:grpSp>
      <p:grpSp>
        <p:nvGrpSpPr>
          <p:cNvPr id="11" name="Gruppo 17"/>
          <p:cNvGrpSpPr>
            <a:grpSpLocks/>
          </p:cNvGrpSpPr>
          <p:nvPr/>
        </p:nvGrpSpPr>
        <p:grpSpPr bwMode="auto">
          <a:xfrm>
            <a:off x="542333" y="3788849"/>
            <a:ext cx="1428750" cy="2069287"/>
            <a:chOff x="2679442" y="2071678"/>
            <a:chExt cx="1793627" cy="2557685"/>
          </a:xfrm>
        </p:grpSpPr>
        <p:pic>
          <p:nvPicPr>
            <p:cNvPr id="12" name="Picture 7"/>
            <p:cNvPicPr>
              <a:picLocks noChangeAspect="1" noChangeArrowheads="1"/>
            </p:cNvPicPr>
            <p:nvPr/>
          </p:nvPicPr>
          <p:blipFill>
            <a:blip r:embed="rId6"/>
            <a:srcRect/>
            <a:stretch>
              <a:fillRect/>
            </a:stretch>
          </p:blipFill>
          <p:spPr bwMode="auto">
            <a:xfrm>
              <a:off x="2786048" y="2285992"/>
              <a:ext cx="1595437" cy="2090738"/>
            </a:xfrm>
            <a:prstGeom prst="rect">
              <a:avLst/>
            </a:prstGeom>
            <a:noFill/>
            <a:ln w="28575">
              <a:solidFill>
                <a:srgbClr val="FFC000"/>
              </a:solidFill>
              <a:miter lim="800000"/>
              <a:headEnd/>
              <a:tailEnd/>
            </a:ln>
          </p:spPr>
        </p:pic>
        <p:sp>
          <p:nvSpPr>
            <p:cNvPr id="13" name="CasellaDiTesto 2"/>
            <p:cNvSpPr txBox="1">
              <a:spLocks noChangeArrowheads="1"/>
            </p:cNvSpPr>
            <p:nvPr/>
          </p:nvSpPr>
          <p:spPr bwMode="auto">
            <a:xfrm>
              <a:off x="2679442" y="2071678"/>
              <a:ext cx="1785655" cy="342377"/>
            </a:xfrm>
            <a:prstGeom prst="rect">
              <a:avLst/>
            </a:prstGeom>
            <a:solidFill>
              <a:schemeClr val="bg1"/>
            </a:solidFill>
            <a:ln w="9525">
              <a:solidFill>
                <a:srgbClr val="000099"/>
              </a:solidFill>
              <a:miter lim="800000"/>
              <a:headEnd/>
              <a:tailEnd/>
            </a:ln>
          </p:spPr>
          <p:txBody>
            <a:bodyPr>
              <a:spAutoFit/>
            </a:bodyPr>
            <a:lstStyle/>
            <a:p>
              <a:pPr algn="ctr">
                <a:spcBef>
                  <a:spcPct val="50000"/>
                </a:spcBef>
              </a:pPr>
              <a:r>
                <a:rPr lang="it-IT" altLang="it-IT" sz="1200" b="1" dirty="0">
                  <a:solidFill>
                    <a:srgbClr val="008000"/>
                  </a:solidFill>
                  <a:latin typeface="Calibri" pitchFamily="34" charset="0"/>
                </a:rPr>
                <a:t>Franco Barberi</a:t>
              </a:r>
            </a:p>
          </p:txBody>
        </p:sp>
        <p:sp>
          <p:nvSpPr>
            <p:cNvPr id="14" name="CasellaDiTesto 2"/>
            <p:cNvSpPr txBox="1">
              <a:spLocks noChangeArrowheads="1"/>
            </p:cNvSpPr>
            <p:nvPr/>
          </p:nvSpPr>
          <p:spPr bwMode="auto">
            <a:xfrm>
              <a:off x="2687414" y="4286986"/>
              <a:ext cx="1785655" cy="342377"/>
            </a:xfrm>
            <a:prstGeom prst="rect">
              <a:avLst/>
            </a:prstGeom>
            <a:solidFill>
              <a:schemeClr val="bg1"/>
            </a:solidFill>
            <a:ln w="9525">
              <a:solidFill>
                <a:srgbClr val="000099"/>
              </a:solidFill>
              <a:miter lim="800000"/>
              <a:headEnd/>
              <a:tailEnd/>
            </a:ln>
          </p:spPr>
          <p:txBody>
            <a:bodyPr>
              <a:spAutoFit/>
            </a:bodyPr>
            <a:lstStyle/>
            <a:p>
              <a:pPr algn="ctr">
                <a:spcBef>
                  <a:spcPct val="50000"/>
                </a:spcBef>
              </a:pPr>
              <a:r>
                <a:rPr lang="it-IT" altLang="it-IT" sz="1200" b="1" dirty="0">
                  <a:solidFill>
                    <a:srgbClr val="008000"/>
                  </a:solidFill>
                  <a:latin typeface="Calibri" pitchFamily="34" charset="0"/>
                </a:rPr>
                <a:t>Il TECNICO</a:t>
              </a:r>
            </a:p>
          </p:txBody>
        </p:sp>
      </p:grpSp>
      <p:pic>
        <p:nvPicPr>
          <p:cNvPr id="15" name="Picture 6" descr="http://www.comune.venezia.it/flex/images/D.25e8e98c6b3f7ec0ba3a/logo_PCN.jpg"/>
          <p:cNvPicPr>
            <a:picLocks noChangeAspect="1" noChangeArrowheads="1"/>
          </p:cNvPicPr>
          <p:nvPr/>
        </p:nvPicPr>
        <p:blipFill>
          <a:blip r:embed="rId7"/>
          <a:srcRect/>
          <a:stretch>
            <a:fillRect/>
          </a:stretch>
        </p:blipFill>
        <p:spPr bwMode="auto">
          <a:xfrm>
            <a:off x="6430297" y="1529492"/>
            <a:ext cx="1839691" cy="1662226"/>
          </a:xfrm>
          <a:prstGeom prst="rect">
            <a:avLst/>
          </a:prstGeom>
          <a:noFill/>
          <a:ln w="9525">
            <a:noFill/>
            <a:miter lim="800000"/>
            <a:headEnd/>
            <a:tailEnd/>
          </a:ln>
        </p:spPr>
      </p:pic>
      <p:grpSp>
        <p:nvGrpSpPr>
          <p:cNvPr id="16" name="Gruppo 19"/>
          <p:cNvGrpSpPr>
            <a:grpSpLocks/>
          </p:cNvGrpSpPr>
          <p:nvPr/>
        </p:nvGrpSpPr>
        <p:grpSpPr bwMode="auto">
          <a:xfrm>
            <a:off x="3768725" y="1554194"/>
            <a:ext cx="2784475" cy="2109787"/>
            <a:chOff x="6572250" y="4089656"/>
            <a:chExt cx="3071813" cy="2371419"/>
          </a:xfrm>
        </p:grpSpPr>
        <p:pic>
          <p:nvPicPr>
            <p:cNvPr id="17" name="Picture 4" descr="http://1.bp.blogspot.com/_nuEuie40KGI/SHXi2URcBQI/AAAAAAAAH8I/OdtDLWji63k/s320/bertolaso01TT%255B7%255D.jpg"/>
            <p:cNvPicPr>
              <a:picLocks noChangeAspect="1" noChangeArrowheads="1"/>
            </p:cNvPicPr>
            <p:nvPr/>
          </p:nvPicPr>
          <p:blipFill>
            <a:blip r:embed="rId8"/>
            <a:srcRect/>
            <a:stretch>
              <a:fillRect/>
            </a:stretch>
          </p:blipFill>
          <p:spPr bwMode="auto">
            <a:xfrm>
              <a:off x="7202365" y="4410843"/>
              <a:ext cx="1941634" cy="1625219"/>
            </a:xfrm>
            <a:prstGeom prst="rect">
              <a:avLst/>
            </a:prstGeom>
            <a:noFill/>
            <a:ln w="38100">
              <a:solidFill>
                <a:srgbClr val="FF0000"/>
              </a:solidFill>
              <a:miter lim="800000"/>
              <a:headEnd/>
              <a:tailEnd/>
            </a:ln>
          </p:spPr>
        </p:pic>
        <p:sp>
          <p:nvSpPr>
            <p:cNvPr id="18" name="CasellaDiTesto 2"/>
            <p:cNvSpPr txBox="1">
              <a:spLocks noChangeArrowheads="1"/>
            </p:cNvSpPr>
            <p:nvPr/>
          </p:nvSpPr>
          <p:spPr bwMode="auto">
            <a:xfrm>
              <a:off x="7281534" y="4089656"/>
              <a:ext cx="1786345" cy="319403"/>
            </a:xfrm>
            <a:prstGeom prst="rect">
              <a:avLst/>
            </a:prstGeom>
            <a:solidFill>
              <a:srgbClr val="FF0000"/>
            </a:solidFill>
            <a:ln w="9525">
              <a:solidFill>
                <a:srgbClr val="000099"/>
              </a:solidFill>
              <a:miter lim="800000"/>
              <a:headEnd/>
              <a:tailEnd/>
            </a:ln>
          </p:spPr>
          <p:txBody>
            <a:bodyPr>
              <a:spAutoFit/>
            </a:bodyPr>
            <a:lstStyle/>
            <a:p>
              <a:pPr algn="ctr">
                <a:spcBef>
                  <a:spcPct val="50000"/>
                </a:spcBef>
              </a:pPr>
              <a:r>
                <a:rPr lang="it-IT" altLang="it-IT" sz="1200" b="1" dirty="0">
                  <a:solidFill>
                    <a:schemeClr val="bg1"/>
                  </a:solidFill>
                  <a:latin typeface="Calibri" pitchFamily="34" charset="0"/>
                </a:rPr>
                <a:t>Guido Bertolaso</a:t>
              </a:r>
            </a:p>
          </p:txBody>
        </p:sp>
        <p:grpSp>
          <p:nvGrpSpPr>
            <p:cNvPr id="19" name="Gruppo 32"/>
            <p:cNvGrpSpPr>
              <a:grpSpLocks/>
            </p:cNvGrpSpPr>
            <p:nvPr/>
          </p:nvGrpSpPr>
          <p:grpSpPr bwMode="auto">
            <a:xfrm>
              <a:off x="6572250" y="6072188"/>
              <a:ext cx="3071813" cy="388887"/>
              <a:chOff x="6000758" y="2143116"/>
              <a:chExt cx="3071834" cy="389367"/>
            </a:xfrm>
          </p:grpSpPr>
          <p:sp>
            <p:nvSpPr>
              <p:cNvPr id="20" name="CasellaDiTesto 2"/>
              <p:cNvSpPr txBox="1">
                <a:spLocks noChangeArrowheads="1"/>
              </p:cNvSpPr>
              <p:nvPr/>
            </p:nvSpPr>
            <p:spPr bwMode="auto">
              <a:xfrm>
                <a:off x="6000758" y="2143116"/>
                <a:ext cx="1071814" cy="389367"/>
              </a:xfrm>
              <a:prstGeom prst="rect">
                <a:avLst/>
              </a:prstGeom>
              <a:solidFill>
                <a:srgbClr val="009900"/>
              </a:solidFill>
              <a:ln w="9525">
                <a:solidFill>
                  <a:schemeClr val="tx1"/>
                </a:solidFill>
                <a:miter lim="800000"/>
                <a:headEnd/>
                <a:tailEnd/>
              </a:ln>
            </p:spPr>
            <p:txBody>
              <a:bodyPr>
                <a:spAutoFit/>
              </a:bodyPr>
              <a:lstStyle/>
              <a:p>
                <a:pPr algn="ctr">
                  <a:spcBef>
                    <a:spcPct val="50000"/>
                  </a:spcBef>
                </a:pPr>
                <a:r>
                  <a:rPr lang="it-IT" altLang="it-IT" sz="1600">
                    <a:solidFill>
                      <a:schemeClr val="bg1"/>
                    </a:solidFill>
                    <a:latin typeface="Calibri" pitchFamily="34" charset="0"/>
                  </a:rPr>
                  <a:t>Il</a:t>
                </a:r>
              </a:p>
            </p:txBody>
          </p:sp>
          <p:sp>
            <p:nvSpPr>
              <p:cNvPr id="21" name="CasellaDiTesto 2"/>
              <p:cNvSpPr txBox="1">
                <a:spLocks noChangeArrowheads="1"/>
              </p:cNvSpPr>
              <p:nvPr/>
            </p:nvSpPr>
            <p:spPr bwMode="auto">
              <a:xfrm>
                <a:off x="7072572" y="2143116"/>
                <a:ext cx="1143619" cy="389367"/>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it-IT" altLang="it-IT" sz="1600">
                    <a:solidFill>
                      <a:srgbClr val="008000"/>
                    </a:solidFill>
                    <a:latin typeface="Calibri" pitchFamily="34" charset="0"/>
                  </a:rPr>
                  <a:t>SISTEMA</a:t>
                </a:r>
              </a:p>
            </p:txBody>
          </p:sp>
          <p:sp>
            <p:nvSpPr>
              <p:cNvPr id="22" name="CasellaDiTesto 2"/>
              <p:cNvSpPr txBox="1">
                <a:spLocks noChangeArrowheads="1"/>
              </p:cNvSpPr>
              <p:nvPr/>
            </p:nvSpPr>
            <p:spPr bwMode="auto">
              <a:xfrm>
                <a:off x="8216191" y="2143116"/>
                <a:ext cx="856401" cy="389367"/>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it-IT" altLang="it-IT" sz="1600">
                    <a:solidFill>
                      <a:schemeClr val="bg1"/>
                    </a:solidFill>
                    <a:latin typeface="Calibri" pitchFamily="34" charset="0"/>
                  </a:rPr>
                  <a:t>ITALIA</a:t>
                </a:r>
              </a:p>
            </p:txBody>
          </p:sp>
        </p:grpSp>
      </p:grpSp>
      <p:grpSp>
        <p:nvGrpSpPr>
          <p:cNvPr id="23" name="Gruppo 22"/>
          <p:cNvGrpSpPr>
            <a:grpSpLocks/>
          </p:cNvGrpSpPr>
          <p:nvPr/>
        </p:nvGrpSpPr>
        <p:grpSpPr bwMode="auto">
          <a:xfrm>
            <a:off x="2997756" y="4556978"/>
            <a:ext cx="2486979" cy="1770257"/>
            <a:chOff x="6572740" y="4530106"/>
            <a:chExt cx="2924023" cy="2170735"/>
          </a:xfrm>
        </p:grpSpPr>
        <p:pic>
          <p:nvPicPr>
            <p:cNvPr id="24" name="Picture 2" descr="http://www.piuweb.net/wordpress/wp-content/uploads/2013/06/franco_gabrielli.jpg"/>
            <p:cNvPicPr>
              <a:picLocks noChangeAspect="1" noChangeArrowheads="1"/>
            </p:cNvPicPr>
            <p:nvPr/>
          </p:nvPicPr>
          <p:blipFill>
            <a:blip r:embed="rId9"/>
            <a:srcRect/>
            <a:stretch>
              <a:fillRect/>
            </a:stretch>
          </p:blipFill>
          <p:spPr bwMode="auto">
            <a:xfrm>
              <a:off x="6985997" y="5129060"/>
              <a:ext cx="2510766" cy="1571781"/>
            </a:xfrm>
            <a:prstGeom prst="rect">
              <a:avLst/>
            </a:prstGeom>
            <a:noFill/>
            <a:ln w="9525">
              <a:noFill/>
              <a:miter lim="800000"/>
              <a:headEnd/>
              <a:tailEnd/>
            </a:ln>
          </p:spPr>
        </p:pic>
        <p:sp>
          <p:nvSpPr>
            <p:cNvPr id="25" name="CasellaDiTesto 2"/>
            <p:cNvSpPr txBox="1">
              <a:spLocks noChangeArrowheads="1"/>
            </p:cNvSpPr>
            <p:nvPr/>
          </p:nvSpPr>
          <p:spPr bwMode="auto">
            <a:xfrm>
              <a:off x="7514161" y="4530106"/>
              <a:ext cx="1438808" cy="277078"/>
            </a:xfrm>
            <a:prstGeom prst="rect">
              <a:avLst/>
            </a:prstGeom>
            <a:solidFill>
              <a:srgbClr val="CCFF33"/>
            </a:solidFill>
            <a:ln w="9525">
              <a:solidFill>
                <a:srgbClr val="000099"/>
              </a:solidFill>
              <a:miter lim="800000"/>
              <a:headEnd/>
              <a:tailEnd/>
            </a:ln>
          </p:spPr>
          <p:txBody>
            <a:bodyPr>
              <a:spAutoFit/>
            </a:bodyPr>
            <a:lstStyle/>
            <a:p>
              <a:pPr algn="ctr">
                <a:spcBef>
                  <a:spcPct val="50000"/>
                </a:spcBef>
              </a:pPr>
              <a:r>
                <a:rPr lang="it-IT" altLang="it-IT" sz="1200" b="1" dirty="0">
                  <a:solidFill>
                    <a:srgbClr val="000099"/>
                  </a:solidFill>
                  <a:latin typeface="Calibri" pitchFamily="34" charset="0"/>
                </a:rPr>
                <a:t>Franco Gabrielli</a:t>
              </a:r>
            </a:p>
          </p:txBody>
        </p:sp>
        <p:sp>
          <p:nvSpPr>
            <p:cNvPr id="26" name="CasellaDiTesto 2"/>
            <p:cNvSpPr txBox="1">
              <a:spLocks noChangeArrowheads="1"/>
            </p:cNvSpPr>
            <p:nvPr/>
          </p:nvSpPr>
          <p:spPr bwMode="auto">
            <a:xfrm>
              <a:off x="6572740" y="6416593"/>
              <a:ext cx="1438807" cy="284248"/>
            </a:xfrm>
            <a:prstGeom prst="rect">
              <a:avLst/>
            </a:prstGeom>
            <a:solidFill>
              <a:srgbClr val="CCFF33"/>
            </a:solidFill>
            <a:ln w="9525">
              <a:solidFill>
                <a:srgbClr val="000099"/>
              </a:solidFill>
              <a:miter lim="800000"/>
              <a:headEnd/>
              <a:tailEnd/>
            </a:ln>
          </p:spPr>
          <p:txBody>
            <a:bodyPr>
              <a:spAutoFit/>
            </a:bodyPr>
            <a:lstStyle/>
            <a:p>
              <a:pPr algn="ctr">
                <a:spcBef>
                  <a:spcPct val="50000"/>
                </a:spcBef>
              </a:pPr>
              <a:r>
                <a:rPr lang="it-IT" altLang="it-IT" sz="1200" b="1" dirty="0">
                  <a:solidFill>
                    <a:srgbClr val="000099"/>
                  </a:solidFill>
                  <a:latin typeface="Calibri" pitchFamily="34" charset="0"/>
                </a:rPr>
                <a:t>La Transizione</a:t>
              </a:r>
            </a:p>
          </p:txBody>
        </p:sp>
      </p:grpSp>
      <p:grpSp>
        <p:nvGrpSpPr>
          <p:cNvPr id="27" name="Gruppo 19"/>
          <p:cNvGrpSpPr>
            <a:grpSpLocks/>
          </p:cNvGrpSpPr>
          <p:nvPr/>
        </p:nvGrpSpPr>
        <p:grpSpPr bwMode="auto">
          <a:xfrm>
            <a:off x="5542619" y="3749733"/>
            <a:ext cx="2841625" cy="2532646"/>
            <a:chOff x="6485036" y="3996959"/>
            <a:chExt cx="3134803" cy="2847129"/>
          </a:xfrm>
        </p:grpSpPr>
        <p:sp>
          <p:nvSpPr>
            <p:cNvPr id="28" name="CasellaDiTesto 27"/>
            <p:cNvSpPr txBox="1">
              <a:spLocks noChangeArrowheads="1"/>
            </p:cNvSpPr>
            <p:nvPr/>
          </p:nvSpPr>
          <p:spPr bwMode="auto">
            <a:xfrm>
              <a:off x="6686877" y="3996959"/>
              <a:ext cx="2932962" cy="311349"/>
            </a:xfrm>
            <a:prstGeom prst="rect">
              <a:avLst/>
            </a:prstGeom>
            <a:solidFill>
              <a:srgbClr val="FF0000"/>
            </a:solidFill>
            <a:ln w="9525">
              <a:solidFill>
                <a:srgbClr val="000099"/>
              </a:solidFill>
              <a:miter lim="800000"/>
              <a:headEnd/>
              <a:tailEnd/>
            </a:ln>
          </p:spPr>
          <p:txBody>
            <a:bodyPr>
              <a:spAutoFit/>
            </a:bodyPr>
            <a:lstStyle/>
            <a:p>
              <a:pPr algn="ctr">
                <a:spcBef>
                  <a:spcPct val="50000"/>
                </a:spcBef>
              </a:pPr>
              <a:r>
                <a:rPr lang="it-IT" altLang="it-IT" sz="1200" i="1" dirty="0">
                  <a:solidFill>
                    <a:schemeClr val="bg1"/>
                  </a:solidFill>
                  <a:latin typeface="Calibri" pitchFamily="34" charset="0"/>
                </a:rPr>
                <a:t>Fabrizio Curcio</a:t>
              </a:r>
            </a:p>
          </p:txBody>
        </p:sp>
        <p:grpSp>
          <p:nvGrpSpPr>
            <p:cNvPr id="29" name="Gruppo 32"/>
            <p:cNvGrpSpPr>
              <a:grpSpLocks/>
            </p:cNvGrpSpPr>
            <p:nvPr/>
          </p:nvGrpSpPr>
          <p:grpSpPr bwMode="auto">
            <a:xfrm>
              <a:off x="6485036" y="6506722"/>
              <a:ext cx="3039064" cy="337366"/>
              <a:chOff x="5913543" y="2578182"/>
              <a:chExt cx="3039085" cy="337782"/>
            </a:xfrm>
          </p:grpSpPr>
          <p:sp>
            <p:nvSpPr>
              <p:cNvPr id="30" name="CasellaDiTesto 2"/>
              <p:cNvSpPr txBox="1">
                <a:spLocks noChangeArrowheads="1"/>
              </p:cNvSpPr>
              <p:nvPr/>
            </p:nvSpPr>
            <p:spPr bwMode="auto">
              <a:xfrm>
                <a:off x="5913543" y="2586693"/>
                <a:ext cx="1071813" cy="311778"/>
              </a:xfrm>
              <a:prstGeom prst="rect">
                <a:avLst/>
              </a:prstGeom>
              <a:solidFill>
                <a:srgbClr val="009900"/>
              </a:solidFill>
              <a:ln w="9525">
                <a:solidFill>
                  <a:schemeClr val="tx1"/>
                </a:solidFill>
                <a:miter lim="800000"/>
                <a:headEnd/>
                <a:tailEnd/>
              </a:ln>
            </p:spPr>
            <p:txBody>
              <a:bodyPr>
                <a:spAutoFit/>
              </a:bodyPr>
              <a:lstStyle/>
              <a:p>
                <a:pPr algn="ctr">
                  <a:spcBef>
                    <a:spcPct val="50000"/>
                  </a:spcBef>
                </a:pPr>
                <a:r>
                  <a:rPr lang="it-IT" altLang="it-IT" sz="1200" dirty="0" smtClean="0">
                    <a:solidFill>
                      <a:schemeClr val="bg1"/>
                    </a:solidFill>
                    <a:latin typeface="Calibri" pitchFamily="34" charset="0"/>
                  </a:rPr>
                  <a:t>L’Uomo</a:t>
                </a:r>
                <a:endParaRPr lang="it-IT" altLang="it-IT" sz="1200" dirty="0">
                  <a:solidFill>
                    <a:schemeClr val="bg1"/>
                  </a:solidFill>
                  <a:latin typeface="Calibri" pitchFamily="34" charset="0"/>
                </a:endParaRPr>
              </a:p>
            </p:txBody>
          </p:sp>
          <p:sp>
            <p:nvSpPr>
              <p:cNvPr id="31" name="CasellaDiTesto 2"/>
              <p:cNvSpPr txBox="1">
                <a:spLocks noChangeArrowheads="1"/>
              </p:cNvSpPr>
              <p:nvPr/>
            </p:nvSpPr>
            <p:spPr bwMode="auto">
              <a:xfrm>
                <a:off x="6968982" y="2604185"/>
                <a:ext cx="1143619" cy="311779"/>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it-IT" altLang="it-IT" sz="1200" dirty="0" smtClean="0">
                    <a:solidFill>
                      <a:srgbClr val="008000"/>
                    </a:solidFill>
                    <a:latin typeface="Calibri" pitchFamily="34" charset="0"/>
                  </a:rPr>
                  <a:t>della</a:t>
                </a:r>
                <a:endParaRPr lang="it-IT" altLang="it-IT" sz="1200" dirty="0">
                  <a:solidFill>
                    <a:srgbClr val="008000"/>
                  </a:solidFill>
                  <a:latin typeface="Calibri" pitchFamily="34" charset="0"/>
                </a:endParaRPr>
              </a:p>
            </p:txBody>
          </p:sp>
          <p:sp>
            <p:nvSpPr>
              <p:cNvPr id="32" name="CasellaDiTesto 2"/>
              <p:cNvSpPr txBox="1">
                <a:spLocks noChangeArrowheads="1"/>
              </p:cNvSpPr>
              <p:nvPr/>
            </p:nvSpPr>
            <p:spPr bwMode="auto">
              <a:xfrm>
                <a:off x="8096227" y="2578182"/>
                <a:ext cx="856401" cy="311779"/>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it-IT" altLang="it-IT" sz="1200" dirty="0" smtClean="0">
                    <a:solidFill>
                      <a:schemeClr val="bg1"/>
                    </a:solidFill>
                    <a:latin typeface="Calibri" pitchFamily="34" charset="0"/>
                  </a:rPr>
                  <a:t>Riforma</a:t>
                </a:r>
                <a:endParaRPr lang="it-IT" altLang="it-IT" sz="1200" dirty="0">
                  <a:solidFill>
                    <a:schemeClr val="bg1"/>
                  </a:solidFill>
                  <a:latin typeface="Calibri" pitchFamily="34" charset="0"/>
                </a:endParaRPr>
              </a:p>
            </p:txBody>
          </p:sp>
        </p:grpSp>
      </p:grpSp>
      <p:pic>
        <p:nvPicPr>
          <p:cNvPr id="33" name="Immagine 32"/>
          <p:cNvPicPr>
            <a:picLocks noChangeAspect="1"/>
          </p:cNvPicPr>
          <p:nvPr/>
        </p:nvPicPr>
        <p:blipFill>
          <a:blip r:embed="rId10"/>
          <a:srcRect/>
          <a:stretch>
            <a:fillRect/>
          </a:stretch>
        </p:blipFill>
        <p:spPr bwMode="auto">
          <a:xfrm>
            <a:off x="5630881" y="4091230"/>
            <a:ext cx="2753364" cy="1832239"/>
          </a:xfrm>
          <a:prstGeom prst="rect">
            <a:avLst/>
          </a:prstGeom>
          <a:noFill/>
          <a:ln w="9525">
            <a:noFill/>
            <a:miter lim="800000"/>
            <a:headEnd/>
            <a:tailEnd/>
          </a:ln>
        </p:spPr>
      </p:pic>
      <p:sp>
        <p:nvSpPr>
          <p:cNvPr id="37" name="CasellaDiTesto 36"/>
          <p:cNvSpPr txBox="1">
            <a:spLocks noChangeArrowheads="1"/>
          </p:cNvSpPr>
          <p:nvPr/>
        </p:nvSpPr>
        <p:spPr bwMode="auto">
          <a:xfrm rot="1971013">
            <a:off x="1678572" y="1759615"/>
            <a:ext cx="2849391" cy="1323439"/>
          </a:xfrm>
          <a:prstGeom prst="rect">
            <a:avLst/>
          </a:prstGeom>
          <a:noFill/>
          <a:ln w="9525">
            <a:noFill/>
            <a:miter lim="800000"/>
            <a:headEnd/>
            <a:tailEnd/>
          </a:ln>
        </p:spPr>
        <p:txBody>
          <a:bodyPr wrap="square">
            <a:spAutoFit/>
          </a:bodyPr>
          <a:lstStyle/>
          <a:p>
            <a:pPr algn="ctr">
              <a:spcBef>
                <a:spcPct val="50000"/>
              </a:spcBef>
            </a:pPr>
            <a:r>
              <a:rPr lang="it-IT" altLang="it-IT" sz="2000" b="1" dirty="0">
                <a:solidFill>
                  <a:schemeClr val="tx2"/>
                </a:solidFill>
                <a:latin typeface="Calibri" pitchFamily="34" charset="0"/>
              </a:rPr>
              <a:t>E V O L U </a:t>
            </a:r>
            <a:r>
              <a:rPr lang="it-IT" altLang="it-IT" sz="2000" b="1" dirty="0" err="1">
                <a:solidFill>
                  <a:schemeClr val="tx2"/>
                </a:solidFill>
                <a:latin typeface="Calibri" pitchFamily="34" charset="0"/>
              </a:rPr>
              <a:t>Z</a:t>
            </a:r>
            <a:r>
              <a:rPr lang="it-IT" altLang="it-IT" sz="2000" b="1" dirty="0">
                <a:solidFill>
                  <a:schemeClr val="tx2"/>
                </a:solidFill>
                <a:latin typeface="Calibri" pitchFamily="34" charset="0"/>
              </a:rPr>
              <a:t> I O </a:t>
            </a:r>
            <a:r>
              <a:rPr lang="it-IT" altLang="it-IT" sz="2000" b="1" dirty="0" err="1">
                <a:solidFill>
                  <a:schemeClr val="tx2"/>
                </a:solidFill>
                <a:latin typeface="Calibri" pitchFamily="34" charset="0"/>
              </a:rPr>
              <a:t>N</a:t>
            </a:r>
            <a:r>
              <a:rPr lang="it-IT" altLang="it-IT" sz="2000" b="1" dirty="0">
                <a:solidFill>
                  <a:schemeClr val="tx2"/>
                </a:solidFill>
                <a:latin typeface="Calibri" pitchFamily="34" charset="0"/>
              </a:rPr>
              <a:t> E </a:t>
            </a:r>
          </a:p>
          <a:p>
            <a:pPr algn="ctr">
              <a:spcBef>
                <a:spcPct val="50000"/>
              </a:spcBef>
            </a:pPr>
            <a:r>
              <a:rPr lang="it-IT" altLang="it-IT" sz="2000" b="1" dirty="0">
                <a:solidFill>
                  <a:schemeClr val="tx2"/>
                </a:solidFill>
                <a:latin typeface="Calibri" pitchFamily="34" charset="0"/>
              </a:rPr>
              <a:t>della </a:t>
            </a:r>
          </a:p>
          <a:p>
            <a:pPr algn="ctr">
              <a:spcBef>
                <a:spcPct val="50000"/>
              </a:spcBef>
            </a:pPr>
            <a:r>
              <a:rPr lang="it-IT" altLang="it-IT" sz="2000" b="1" dirty="0">
                <a:solidFill>
                  <a:schemeClr val="tx2"/>
                </a:solidFill>
                <a:latin typeface="Calibri" pitchFamily="34" charset="0"/>
              </a:rPr>
              <a:t>LEADERSHIP</a:t>
            </a:r>
          </a:p>
        </p:txBody>
      </p:sp>
      <p:grpSp>
        <p:nvGrpSpPr>
          <p:cNvPr id="38" name="Gruppo 17"/>
          <p:cNvGrpSpPr>
            <a:grpSpLocks/>
          </p:cNvGrpSpPr>
          <p:nvPr/>
        </p:nvGrpSpPr>
        <p:grpSpPr bwMode="auto">
          <a:xfrm>
            <a:off x="2201966" y="3264360"/>
            <a:ext cx="1428750" cy="2253953"/>
            <a:chOff x="2679442" y="2071678"/>
            <a:chExt cx="1793627" cy="2785936"/>
          </a:xfrm>
        </p:grpSpPr>
        <p:sp>
          <p:nvSpPr>
            <p:cNvPr id="40" name="CasellaDiTesto 2"/>
            <p:cNvSpPr txBox="1">
              <a:spLocks noChangeArrowheads="1"/>
            </p:cNvSpPr>
            <p:nvPr/>
          </p:nvSpPr>
          <p:spPr bwMode="auto">
            <a:xfrm>
              <a:off x="2679442" y="2071678"/>
              <a:ext cx="1785655" cy="342377"/>
            </a:xfrm>
            <a:prstGeom prst="rect">
              <a:avLst/>
            </a:prstGeom>
            <a:solidFill>
              <a:schemeClr val="bg1"/>
            </a:solidFill>
            <a:ln w="9525">
              <a:solidFill>
                <a:srgbClr val="000099"/>
              </a:solidFill>
              <a:miter lim="800000"/>
              <a:headEnd/>
              <a:tailEnd/>
            </a:ln>
          </p:spPr>
          <p:txBody>
            <a:bodyPr>
              <a:spAutoFit/>
            </a:bodyPr>
            <a:lstStyle/>
            <a:p>
              <a:pPr algn="ctr">
                <a:spcBef>
                  <a:spcPct val="50000"/>
                </a:spcBef>
              </a:pPr>
              <a:r>
                <a:rPr lang="it-IT" altLang="it-IT" sz="1200" b="1" dirty="0" smtClean="0">
                  <a:solidFill>
                    <a:srgbClr val="C00000"/>
                  </a:solidFill>
                  <a:latin typeface="Calibri" pitchFamily="34" charset="0"/>
                </a:rPr>
                <a:t>Angelo Borrelli</a:t>
              </a:r>
              <a:endParaRPr lang="it-IT" altLang="it-IT" sz="1200" b="1" dirty="0">
                <a:solidFill>
                  <a:srgbClr val="C00000"/>
                </a:solidFill>
                <a:latin typeface="Calibri" pitchFamily="34" charset="0"/>
              </a:endParaRPr>
            </a:p>
          </p:txBody>
        </p:sp>
        <p:sp>
          <p:nvSpPr>
            <p:cNvPr id="41" name="CasellaDiTesto 2"/>
            <p:cNvSpPr txBox="1">
              <a:spLocks noChangeArrowheads="1"/>
            </p:cNvSpPr>
            <p:nvPr/>
          </p:nvSpPr>
          <p:spPr bwMode="auto">
            <a:xfrm>
              <a:off x="2687414" y="4286986"/>
              <a:ext cx="1785655" cy="570628"/>
            </a:xfrm>
            <a:prstGeom prst="rect">
              <a:avLst/>
            </a:prstGeom>
            <a:solidFill>
              <a:schemeClr val="bg1"/>
            </a:solidFill>
            <a:ln w="9525">
              <a:solidFill>
                <a:srgbClr val="000099"/>
              </a:solidFill>
              <a:miter lim="800000"/>
              <a:headEnd/>
              <a:tailEnd/>
            </a:ln>
          </p:spPr>
          <p:txBody>
            <a:bodyPr>
              <a:spAutoFit/>
            </a:bodyPr>
            <a:lstStyle/>
            <a:p>
              <a:pPr algn="ctr">
                <a:spcBef>
                  <a:spcPct val="50000"/>
                </a:spcBef>
              </a:pPr>
              <a:r>
                <a:rPr lang="it-IT" altLang="it-IT" sz="1200" b="1" dirty="0" smtClean="0">
                  <a:solidFill>
                    <a:srgbClr val="C00000"/>
                  </a:solidFill>
                  <a:latin typeface="Calibri" pitchFamily="34" charset="0"/>
                </a:rPr>
                <a:t>L’Uomo per tutte le stagioni</a:t>
              </a:r>
              <a:endParaRPr lang="it-IT" altLang="it-IT" sz="1200" b="1" dirty="0">
                <a:solidFill>
                  <a:srgbClr val="C00000"/>
                </a:solidFill>
                <a:latin typeface="Calibri" pitchFamily="34" charset="0"/>
              </a:endParaRPr>
            </a:p>
          </p:txBody>
        </p:sp>
      </p:grpSp>
      <p:pic>
        <p:nvPicPr>
          <p:cNvPr id="36" name="Immagin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3865" y="3618940"/>
            <a:ext cx="1694859" cy="1397376"/>
          </a:xfrm>
          <a:prstGeom prst="rect">
            <a:avLst/>
          </a:prstGeom>
        </p:spPr>
      </p:pic>
    </p:spTree>
    <p:extLst>
      <p:ext uri="{BB962C8B-B14F-4D97-AF65-F5344CB8AC3E}">
        <p14:creationId xmlns:p14="http://schemas.microsoft.com/office/powerpoint/2010/main" val="212547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Effect transition="in" filter="fade">
                                      <p:cBhvr>
                                        <p:cTn id="15" dur="2000"/>
                                        <p:tgtEl>
                                          <p:spTgt spid="11"/>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strVal val="#ppt_w*0.70"/>
                                          </p:val>
                                        </p:tav>
                                        <p:tav tm="100000">
                                          <p:val>
                                            <p:strVal val="#ppt_w"/>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animEffect transition="in" filter="fade">
                                      <p:cBhvr>
                                        <p:cTn id="21" dur="2000"/>
                                        <p:tgtEl>
                                          <p:spTgt spid="15"/>
                                        </p:tgtEl>
                                      </p:cBhvr>
                                    </p:animEffect>
                                  </p:childTnLst>
                                </p:cTn>
                              </p:par>
                            </p:childTnLst>
                          </p:cTn>
                        </p:par>
                        <p:par>
                          <p:cTn id="22" fill="hold">
                            <p:stCondLst>
                              <p:cond delay="6000"/>
                            </p:stCondLst>
                            <p:childTnLst>
                              <p:par>
                                <p:cTn id="23" presetID="55"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000" fill="hold"/>
                                        <p:tgtEl>
                                          <p:spTgt spid="16"/>
                                        </p:tgtEl>
                                        <p:attrNameLst>
                                          <p:attrName>ppt_w</p:attrName>
                                        </p:attrNameLst>
                                      </p:cBhvr>
                                      <p:tavLst>
                                        <p:tav tm="0">
                                          <p:val>
                                            <p:strVal val="#ppt_w*0.70"/>
                                          </p:val>
                                        </p:tav>
                                        <p:tav tm="100000">
                                          <p:val>
                                            <p:strVal val="#ppt_w"/>
                                          </p:val>
                                        </p:tav>
                                      </p:tavLst>
                                    </p:anim>
                                    <p:anim calcmode="lin" valueType="num">
                                      <p:cBhvr>
                                        <p:cTn id="26" dur="2000" fill="hold"/>
                                        <p:tgtEl>
                                          <p:spTgt spid="16"/>
                                        </p:tgtEl>
                                        <p:attrNameLst>
                                          <p:attrName>ppt_h</p:attrName>
                                        </p:attrNameLst>
                                      </p:cBhvr>
                                      <p:tavLst>
                                        <p:tav tm="0">
                                          <p:val>
                                            <p:strVal val="#ppt_h"/>
                                          </p:val>
                                        </p:tav>
                                        <p:tav tm="100000">
                                          <p:val>
                                            <p:strVal val="#ppt_h"/>
                                          </p:val>
                                        </p:tav>
                                      </p:tavLst>
                                    </p:anim>
                                    <p:animEffect transition="in" filter="fade">
                                      <p:cBhvr>
                                        <p:cTn id="27" dur="2000"/>
                                        <p:tgtEl>
                                          <p:spTgt spid="16"/>
                                        </p:tgtEl>
                                      </p:cBhvr>
                                    </p:animEffect>
                                  </p:childTnLst>
                                </p:cTn>
                              </p:par>
                            </p:childTnLst>
                          </p:cTn>
                        </p:par>
                        <p:par>
                          <p:cTn id="28" fill="hold">
                            <p:stCondLst>
                              <p:cond delay="8000"/>
                            </p:stCondLst>
                            <p:childTnLst>
                              <p:par>
                                <p:cTn id="29" presetID="31"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 calcmode="lin" valueType="num">
                                      <p:cBhvr>
                                        <p:cTn id="33" dur="500" fill="hold"/>
                                        <p:tgtEl>
                                          <p:spTgt spid="23"/>
                                        </p:tgtEl>
                                        <p:attrNameLst>
                                          <p:attrName>style.rotation</p:attrName>
                                        </p:attrNameLst>
                                      </p:cBhvr>
                                      <p:tavLst>
                                        <p:tav tm="0">
                                          <p:val>
                                            <p:fltVal val="90"/>
                                          </p:val>
                                        </p:tav>
                                        <p:tav tm="100000">
                                          <p:val>
                                            <p:fltVal val="0"/>
                                          </p:val>
                                        </p:tav>
                                      </p:tavLst>
                                    </p:anim>
                                    <p:animEffect transition="in" filter="fade">
                                      <p:cBhvr>
                                        <p:cTn id="34" dur="500"/>
                                        <p:tgtEl>
                                          <p:spTgt spid="23"/>
                                        </p:tgtEl>
                                      </p:cBhvr>
                                    </p:animEffect>
                                  </p:childTnLst>
                                </p:cTn>
                              </p:par>
                            </p:childTnLst>
                          </p:cTn>
                        </p:par>
                        <p:par>
                          <p:cTn id="35" fill="hold">
                            <p:stCondLst>
                              <p:cond delay="8500"/>
                            </p:stCondLst>
                            <p:childTnLst>
                              <p:par>
                                <p:cTn id="36" presetID="55"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000" fill="hold"/>
                                        <p:tgtEl>
                                          <p:spTgt spid="27"/>
                                        </p:tgtEl>
                                        <p:attrNameLst>
                                          <p:attrName>ppt_w</p:attrName>
                                        </p:attrNameLst>
                                      </p:cBhvr>
                                      <p:tavLst>
                                        <p:tav tm="0">
                                          <p:val>
                                            <p:strVal val="#ppt_w*0.70"/>
                                          </p:val>
                                        </p:tav>
                                        <p:tav tm="100000">
                                          <p:val>
                                            <p:strVal val="#ppt_w"/>
                                          </p:val>
                                        </p:tav>
                                      </p:tavLst>
                                    </p:anim>
                                    <p:anim calcmode="lin" valueType="num">
                                      <p:cBhvr>
                                        <p:cTn id="39" dur="2000" fill="hold"/>
                                        <p:tgtEl>
                                          <p:spTgt spid="27"/>
                                        </p:tgtEl>
                                        <p:attrNameLst>
                                          <p:attrName>ppt_h</p:attrName>
                                        </p:attrNameLst>
                                      </p:cBhvr>
                                      <p:tavLst>
                                        <p:tav tm="0">
                                          <p:val>
                                            <p:strVal val="#ppt_h"/>
                                          </p:val>
                                        </p:tav>
                                        <p:tav tm="100000">
                                          <p:val>
                                            <p:strVal val="#ppt_h"/>
                                          </p:val>
                                        </p:tav>
                                      </p:tavLst>
                                    </p:anim>
                                    <p:animEffect transition="in" filter="fade">
                                      <p:cBhvr>
                                        <p:cTn id="40" dur="2000"/>
                                        <p:tgtEl>
                                          <p:spTgt spid="27"/>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strips(upRight)">
                                      <p:cBhvr>
                                        <p:cTn id="43" dur="2000"/>
                                        <p:tgtEl>
                                          <p:spTgt spid="37"/>
                                        </p:tgtEl>
                                      </p:cBhvr>
                                    </p:animEffect>
                                  </p:childTnLst>
                                </p:cTn>
                              </p:par>
                            </p:childTnLst>
                          </p:cTn>
                        </p:par>
                        <p:par>
                          <p:cTn id="44" fill="hold">
                            <p:stCondLst>
                              <p:cond delay="10500"/>
                            </p:stCondLst>
                            <p:childTnLst>
                              <p:par>
                                <p:cTn id="45" presetID="53"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2000" fill="hold"/>
                                        <p:tgtEl>
                                          <p:spTgt spid="38"/>
                                        </p:tgtEl>
                                        <p:attrNameLst>
                                          <p:attrName>ppt_w</p:attrName>
                                        </p:attrNameLst>
                                      </p:cBhvr>
                                      <p:tavLst>
                                        <p:tav tm="0">
                                          <p:val>
                                            <p:fltVal val="0"/>
                                          </p:val>
                                        </p:tav>
                                        <p:tav tm="100000">
                                          <p:val>
                                            <p:strVal val="#ppt_w"/>
                                          </p:val>
                                        </p:tav>
                                      </p:tavLst>
                                    </p:anim>
                                    <p:anim calcmode="lin" valueType="num">
                                      <p:cBhvr>
                                        <p:cTn id="48" dur="2000" fill="hold"/>
                                        <p:tgtEl>
                                          <p:spTgt spid="38"/>
                                        </p:tgtEl>
                                        <p:attrNameLst>
                                          <p:attrName>ppt_h</p:attrName>
                                        </p:attrNameLst>
                                      </p:cBhvr>
                                      <p:tavLst>
                                        <p:tav tm="0">
                                          <p:val>
                                            <p:fltVal val="0"/>
                                          </p:val>
                                        </p:tav>
                                        <p:tav tm="100000">
                                          <p:val>
                                            <p:strVal val="#ppt_h"/>
                                          </p:val>
                                        </p:tav>
                                      </p:tavLst>
                                    </p:anim>
                                    <p:animEffect transition="in" filter="fade">
                                      <p:cBhvr>
                                        <p:cTn id="4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a:t>
            </a:fld>
            <a:endParaRPr lang="it-IT" altLang="it-IT" dirty="0">
              <a:latin typeface="+mn-lt"/>
            </a:endParaRPr>
          </a:p>
        </p:txBody>
      </p:sp>
      <p:sp>
        <p:nvSpPr>
          <p:cNvPr id="6" name="Rettangolo 5"/>
          <p:cNvSpPr/>
          <p:nvPr/>
        </p:nvSpPr>
        <p:spPr>
          <a:xfrm>
            <a:off x="523620" y="1332821"/>
            <a:ext cx="7992888" cy="132343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Decreto Legislativo 117 del 3 Luglio 2017</a:t>
            </a:r>
          </a:p>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Codice Unico del Terzo settore</a:t>
            </a:r>
          </a:p>
          <a:p>
            <a:pPr algn="ctr" eaLnBrk="1" hangingPunct="1">
              <a:defRPr/>
            </a:pPr>
            <a:endParaRPr lang="it-IT" sz="2000" b="1" dirty="0">
              <a:ln w="10541" cmpd="sng">
                <a:solidFill>
                  <a:srgbClr val="7D7D7D">
                    <a:tint val="100000"/>
                    <a:shade val="100000"/>
                    <a:satMod val="110000"/>
                  </a:srgbClr>
                </a:solidFill>
                <a:prstDash val="solid"/>
              </a:ln>
              <a:solidFill>
                <a:schemeClr val="tx2"/>
              </a:solidFill>
            </a:endParaRPr>
          </a:p>
          <a:p>
            <a:pPr algn="ctr" eaLnBrk="1" hangingPunct="1">
              <a:defRPr/>
            </a:pPr>
            <a:r>
              <a:rPr lang="it-IT" sz="2000" b="1" dirty="0" smtClean="0">
                <a:ln w="10541" cmpd="sng">
                  <a:solidFill>
                    <a:srgbClr val="7D7D7D">
                      <a:tint val="100000"/>
                      <a:shade val="100000"/>
                      <a:satMod val="110000"/>
                    </a:srgbClr>
                  </a:solidFill>
                  <a:prstDash val="solid"/>
                </a:ln>
                <a:solidFill>
                  <a:schemeClr val="tx2"/>
                </a:solidFill>
              </a:rPr>
              <a:t>legge quadro che norma il volontariato</a:t>
            </a:r>
            <a:endParaRPr lang="it-IT" sz="1600"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9750" y="2803318"/>
            <a:ext cx="7992888" cy="366254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dirty="0" smtClean="0">
                <a:solidFill>
                  <a:srgbClr val="FF0000"/>
                </a:solidFill>
              </a:rPr>
              <a:t>a chi si rivolge </a:t>
            </a:r>
          </a:p>
          <a:p>
            <a:pPr>
              <a:buFont typeface="Wingdings" panose="05000000000000000000" pitchFamily="2" charset="2"/>
              <a:buChar char="ü"/>
            </a:pPr>
            <a:r>
              <a:rPr lang="it-IT" dirty="0" smtClean="0">
                <a:solidFill>
                  <a:schemeClr val="tx2"/>
                </a:solidFill>
              </a:rPr>
              <a:t>Organizzazioni </a:t>
            </a:r>
            <a:r>
              <a:rPr lang="it-IT" dirty="0">
                <a:solidFill>
                  <a:schemeClr val="tx2"/>
                </a:solidFill>
              </a:rPr>
              <a:t>di volontariato</a:t>
            </a:r>
          </a:p>
          <a:p>
            <a:pPr>
              <a:buFont typeface="Wingdings" panose="05000000000000000000" pitchFamily="2" charset="2"/>
              <a:buChar char="ü"/>
            </a:pPr>
            <a:r>
              <a:rPr lang="it-IT" dirty="0">
                <a:solidFill>
                  <a:schemeClr val="tx2"/>
                </a:solidFill>
              </a:rPr>
              <a:t>Associazioni di promozione sociale</a:t>
            </a:r>
          </a:p>
          <a:p>
            <a:pPr>
              <a:buFont typeface="Wingdings" panose="05000000000000000000" pitchFamily="2" charset="2"/>
              <a:buChar char="ü"/>
            </a:pPr>
            <a:r>
              <a:rPr lang="it-IT" dirty="0">
                <a:solidFill>
                  <a:schemeClr val="tx2"/>
                </a:solidFill>
              </a:rPr>
              <a:t>Enti filantropici</a:t>
            </a:r>
          </a:p>
          <a:p>
            <a:pPr>
              <a:buFont typeface="Wingdings" panose="05000000000000000000" pitchFamily="2" charset="2"/>
              <a:buChar char="ü"/>
            </a:pPr>
            <a:r>
              <a:rPr lang="it-IT" dirty="0">
                <a:solidFill>
                  <a:schemeClr val="tx2"/>
                </a:solidFill>
              </a:rPr>
              <a:t>Imprese e cooperative sociali</a:t>
            </a:r>
          </a:p>
          <a:p>
            <a:pPr>
              <a:buFont typeface="Wingdings" panose="05000000000000000000" pitchFamily="2" charset="2"/>
              <a:buChar char="ü"/>
            </a:pPr>
            <a:r>
              <a:rPr lang="it-IT" dirty="0">
                <a:solidFill>
                  <a:schemeClr val="tx2"/>
                </a:solidFill>
              </a:rPr>
              <a:t>Reti associative</a:t>
            </a:r>
          </a:p>
          <a:p>
            <a:pPr>
              <a:buFont typeface="Wingdings" panose="05000000000000000000" pitchFamily="2" charset="2"/>
              <a:buChar char="ü"/>
            </a:pPr>
            <a:r>
              <a:rPr lang="it-IT" dirty="0">
                <a:solidFill>
                  <a:schemeClr val="tx2"/>
                </a:solidFill>
              </a:rPr>
              <a:t>Associazioni riconosciute e non</a:t>
            </a:r>
          </a:p>
          <a:p>
            <a:pPr>
              <a:buFont typeface="Wingdings" panose="05000000000000000000" pitchFamily="2" charset="2"/>
              <a:buChar char="ü"/>
            </a:pPr>
            <a:r>
              <a:rPr lang="it-IT" dirty="0">
                <a:solidFill>
                  <a:schemeClr val="tx2"/>
                </a:solidFill>
              </a:rPr>
              <a:t>Fondazioni</a:t>
            </a:r>
          </a:p>
          <a:p>
            <a:pPr marL="114300" indent="0">
              <a:buNone/>
            </a:pPr>
            <a:r>
              <a:rPr lang="it-IT" sz="2000" dirty="0">
                <a:solidFill>
                  <a:schemeClr val="tx2"/>
                </a:solidFill>
              </a:rPr>
              <a:t>NO Pubbliche Amministrazioni, Associazioni politiche , Sindacati, Associazioni professionali, Enti religiosi salvo le branche a finalità sociale</a:t>
            </a:r>
          </a:p>
        </p:txBody>
      </p:sp>
    </p:spTree>
    <p:extLst>
      <p:ext uri="{BB962C8B-B14F-4D97-AF65-F5344CB8AC3E}">
        <p14:creationId xmlns:p14="http://schemas.microsoft.com/office/powerpoint/2010/main" val="550829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30</a:t>
            </a:fld>
            <a:endParaRPr lang="it-IT" altLang="it-IT" dirty="0">
              <a:latin typeface="+mn-lt"/>
            </a:endParaRPr>
          </a:p>
        </p:txBody>
      </p:sp>
      <p:sp>
        <p:nvSpPr>
          <p:cNvPr id="7" name="Rettangolo 6"/>
          <p:cNvSpPr/>
          <p:nvPr/>
        </p:nvSpPr>
        <p:spPr>
          <a:xfrm>
            <a:off x="554886" y="1412776"/>
            <a:ext cx="7992888" cy="338554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defRPr/>
            </a:pPr>
            <a:r>
              <a:rPr lang="it-IT" altLang="it-IT" sz="2800" b="1" dirty="0">
                <a:solidFill>
                  <a:srgbClr val="C00000"/>
                </a:solidFill>
                <a:effectLst>
                  <a:outerShdw blurRad="38100" dist="38100" dir="2700000" algn="tl">
                    <a:srgbClr val="C0C0C0"/>
                  </a:outerShdw>
                </a:effectLst>
                <a:latin typeface="Calibri" panose="020F0502020204030204" pitchFamily="34" charset="0"/>
              </a:rPr>
              <a:t>Protezione Civile </a:t>
            </a:r>
            <a:endParaRPr lang="it-IT" altLang="it-IT" sz="2800" b="1" i="1" dirty="0">
              <a:solidFill>
                <a:srgbClr val="C00000"/>
              </a:solidFill>
              <a:effectLst>
                <a:outerShdw blurRad="38100" dist="38100" dir="2700000" algn="tl">
                  <a:srgbClr val="C0C0C0"/>
                </a:outerShdw>
              </a:effectLst>
              <a:latin typeface="Calibri" panose="020F0502020204030204" pitchFamily="34" charset="0"/>
            </a:endParaRPr>
          </a:p>
          <a:p>
            <a:pPr algn="ctr">
              <a:spcBef>
                <a:spcPct val="50000"/>
              </a:spcBef>
              <a:defRPr/>
            </a:pPr>
            <a:endParaRPr lang="it-IT" altLang="it-IT" sz="2800" dirty="0">
              <a:solidFill>
                <a:schemeClr val="tx2"/>
              </a:solidFill>
              <a:latin typeface="Calibri" panose="020F0502020204030204" pitchFamily="34" charset="0"/>
            </a:endParaRPr>
          </a:p>
          <a:p>
            <a:pPr marL="457200" indent="-457200">
              <a:spcBef>
                <a:spcPct val="50000"/>
              </a:spcBef>
              <a:buFont typeface="Arial" charset="0"/>
              <a:buChar char="•"/>
              <a:defRPr/>
            </a:pPr>
            <a:r>
              <a:rPr lang="it-IT" altLang="it-IT" sz="3200" dirty="0" smtClean="0">
                <a:solidFill>
                  <a:schemeClr val="tx2"/>
                </a:solidFill>
                <a:effectLst>
                  <a:outerShdw blurRad="38100" dist="38100" dir="2700000" algn="tl">
                    <a:srgbClr val="C0C0C0"/>
                  </a:outerShdw>
                </a:effectLst>
                <a:latin typeface="Calibri" panose="020F0502020204030204" pitchFamily="34" charset="0"/>
              </a:rPr>
              <a:t>insieme coordinato di attività atte a fronteggiare eventi </a:t>
            </a:r>
            <a:r>
              <a:rPr lang="it-IT" altLang="it-IT" sz="3200" dirty="0" smtClean="0">
                <a:solidFill>
                  <a:srgbClr val="C00000"/>
                </a:solidFill>
                <a:effectLst>
                  <a:outerShdw blurRad="38100" dist="38100" dir="2700000" algn="tl">
                    <a:srgbClr val="C0C0C0"/>
                  </a:outerShdw>
                </a:effectLst>
                <a:latin typeface="Calibri" panose="020F0502020204030204" pitchFamily="34" charset="0"/>
              </a:rPr>
              <a:t>“</a:t>
            </a:r>
            <a:r>
              <a:rPr lang="it-IT" altLang="it-IT" sz="3200" dirty="0" err="1" smtClean="0">
                <a:solidFill>
                  <a:srgbClr val="C00000"/>
                </a:solidFill>
                <a:effectLst>
                  <a:outerShdw blurRad="38100" dist="38100" dir="2700000" algn="tl">
                    <a:srgbClr val="C0C0C0"/>
                  </a:outerShdw>
                </a:effectLst>
                <a:latin typeface="Calibri" panose="020F0502020204030204" pitchFamily="34" charset="0"/>
              </a:rPr>
              <a:t>straordinari”</a:t>
            </a:r>
            <a:r>
              <a:rPr lang="it-IT" altLang="it-IT" sz="3200" dirty="0" err="1" smtClean="0">
                <a:solidFill>
                  <a:schemeClr val="tx2"/>
                </a:solidFill>
                <a:effectLst>
                  <a:outerShdw blurRad="38100" dist="38100" dir="2700000" algn="tl">
                    <a:srgbClr val="C0C0C0"/>
                  </a:outerShdw>
                </a:effectLst>
                <a:latin typeface="Calibri" panose="020F0502020204030204" pitchFamily="34" charset="0"/>
              </a:rPr>
              <a:t>che</a:t>
            </a:r>
            <a:r>
              <a:rPr lang="it-IT" altLang="it-IT" sz="3200" dirty="0" smtClean="0">
                <a:solidFill>
                  <a:schemeClr val="tx2"/>
                </a:solidFill>
                <a:effectLst>
                  <a:outerShdw blurRad="38100" dist="38100" dir="2700000" algn="tl">
                    <a:srgbClr val="C0C0C0"/>
                  </a:outerShdw>
                </a:effectLst>
                <a:latin typeface="Calibri" panose="020F0502020204030204" pitchFamily="34" charset="0"/>
              </a:rPr>
              <a:t> non possono essere affrontati da singole forze </a:t>
            </a:r>
            <a:r>
              <a:rPr lang="it-IT" altLang="it-IT" sz="3200" dirty="0" smtClean="0">
                <a:solidFill>
                  <a:srgbClr val="C00000"/>
                </a:solidFill>
                <a:effectLst>
                  <a:outerShdw blurRad="38100" dist="38100" dir="2700000" algn="tl">
                    <a:srgbClr val="C0C0C0"/>
                  </a:outerShdw>
                </a:effectLst>
                <a:latin typeface="Calibri" panose="020F0502020204030204" pitchFamily="34" charset="0"/>
              </a:rPr>
              <a:t>“ordinarie”</a:t>
            </a:r>
            <a:endParaRPr lang="it-IT" altLang="it-IT" sz="3200" dirty="0">
              <a:solidFill>
                <a:srgbClr val="C00000"/>
              </a:solidFill>
              <a:effectLst>
                <a:outerShdw blurRad="38100" dist="38100" dir="2700000" algn="tl">
                  <a:srgbClr val="C0C0C0"/>
                </a:outerShdw>
              </a:effectLst>
              <a:latin typeface="Calibri" panose="020F0502020204030204" pitchFamily="34" charset="0"/>
            </a:endParaRPr>
          </a:p>
        </p:txBody>
      </p:sp>
    </p:spTree>
    <p:extLst>
      <p:ext uri="{BB962C8B-B14F-4D97-AF65-F5344CB8AC3E}">
        <p14:creationId xmlns:p14="http://schemas.microsoft.com/office/powerpoint/2010/main" val="30240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31</a:t>
            </a:fld>
            <a:endParaRPr lang="it-IT" altLang="it-IT" dirty="0">
              <a:latin typeface="+mn-lt"/>
            </a:endParaRPr>
          </a:p>
        </p:txBody>
      </p:sp>
      <p:sp>
        <p:nvSpPr>
          <p:cNvPr id="7" name="Rettangolo 6"/>
          <p:cNvSpPr/>
          <p:nvPr/>
        </p:nvSpPr>
        <p:spPr>
          <a:xfrm>
            <a:off x="539750" y="1412776"/>
            <a:ext cx="7992888" cy="417037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pPr>
            <a:r>
              <a:rPr lang="it-IT" altLang="it-IT" sz="2800" b="1" dirty="0" smtClean="0">
                <a:solidFill>
                  <a:srgbClr val="C00000"/>
                </a:solidFill>
                <a:latin typeface="Calibri" pitchFamily="34" charset="0"/>
              </a:rPr>
              <a:t>COORDINAMENTO</a:t>
            </a:r>
          </a:p>
          <a:p>
            <a:pPr algn="just">
              <a:spcBef>
                <a:spcPct val="50000"/>
              </a:spcBef>
            </a:pPr>
            <a:r>
              <a:rPr lang="it-IT" altLang="it-IT" sz="1800" dirty="0" smtClean="0">
                <a:solidFill>
                  <a:schemeClr val="tx2"/>
                </a:solidFill>
                <a:latin typeface="Calibri" pitchFamily="34" charset="0"/>
              </a:rPr>
              <a:t>fonte: Dizionario </a:t>
            </a:r>
            <a:r>
              <a:rPr lang="it-IT" altLang="it-IT" sz="1800" dirty="0">
                <a:solidFill>
                  <a:schemeClr val="tx2"/>
                </a:solidFill>
                <a:latin typeface="Calibri" pitchFamily="34" charset="0"/>
              </a:rPr>
              <a:t>Italiano ‘Sabatini-Colletti’ </a:t>
            </a:r>
          </a:p>
          <a:p>
            <a:pPr marL="457200" indent="-457200" algn="just">
              <a:spcBef>
                <a:spcPct val="50000"/>
              </a:spcBef>
              <a:buFont typeface="Arial" charset="0"/>
              <a:buChar char="•"/>
            </a:pPr>
            <a:r>
              <a:rPr lang="it-IT" altLang="it-IT" sz="2800" b="1" dirty="0">
                <a:solidFill>
                  <a:srgbClr val="C00000"/>
                </a:solidFill>
                <a:latin typeface="Calibri" pitchFamily="34" charset="0"/>
              </a:rPr>
              <a:t>r</a:t>
            </a:r>
            <a:r>
              <a:rPr lang="it-IT" altLang="it-IT" sz="2800" b="1" dirty="0" smtClean="0">
                <a:solidFill>
                  <a:srgbClr val="C00000"/>
                </a:solidFill>
                <a:latin typeface="Calibri" pitchFamily="34" charset="0"/>
              </a:rPr>
              <a:t>accordo</a:t>
            </a:r>
            <a:r>
              <a:rPr lang="it-IT" altLang="it-IT" sz="2800" dirty="0" smtClean="0">
                <a:solidFill>
                  <a:schemeClr val="tx2"/>
                </a:solidFill>
                <a:latin typeface="Calibri" pitchFamily="34" charset="0"/>
              </a:rPr>
              <a:t> </a:t>
            </a:r>
            <a:r>
              <a:rPr lang="it-IT" altLang="it-IT" sz="2800" dirty="0">
                <a:solidFill>
                  <a:schemeClr val="tx2"/>
                </a:solidFill>
                <a:latin typeface="Calibri" pitchFamily="34" charset="0"/>
              </a:rPr>
              <a:t>fra più elementi in vista di un dato scopo.</a:t>
            </a:r>
          </a:p>
          <a:p>
            <a:pPr marL="457200" indent="-457200" algn="just">
              <a:spcBef>
                <a:spcPct val="50000"/>
              </a:spcBef>
              <a:buFont typeface="Arial" charset="0"/>
              <a:buChar char="•"/>
            </a:pPr>
            <a:r>
              <a:rPr lang="it-IT" altLang="it-IT" sz="2800" b="1" dirty="0" smtClean="0">
                <a:solidFill>
                  <a:srgbClr val="C00000"/>
                </a:solidFill>
                <a:latin typeface="Calibri" pitchFamily="34" charset="0"/>
              </a:rPr>
              <a:t>mettere</a:t>
            </a:r>
            <a:r>
              <a:rPr lang="it-IT" altLang="it-IT" sz="2800" dirty="0" smtClean="0">
                <a:solidFill>
                  <a:schemeClr val="tx2"/>
                </a:solidFill>
                <a:latin typeface="Calibri" pitchFamily="34" charset="0"/>
              </a:rPr>
              <a:t> </a:t>
            </a:r>
            <a:r>
              <a:rPr lang="it-IT" altLang="it-IT" sz="2800" dirty="0">
                <a:solidFill>
                  <a:schemeClr val="tx2"/>
                </a:solidFill>
                <a:latin typeface="Calibri" pitchFamily="34" charset="0"/>
              </a:rPr>
              <a:t>assieme vari elementi in un certo ordine</a:t>
            </a:r>
          </a:p>
          <a:p>
            <a:pPr algn="just">
              <a:spcBef>
                <a:spcPct val="50000"/>
              </a:spcBef>
            </a:pPr>
            <a:r>
              <a:rPr lang="it-IT" altLang="it-IT" sz="2800" dirty="0">
                <a:solidFill>
                  <a:schemeClr val="tx2"/>
                </a:solidFill>
                <a:latin typeface="Calibri" pitchFamily="34" charset="0"/>
              </a:rPr>
              <a:t> </a:t>
            </a:r>
            <a:r>
              <a:rPr lang="it-IT" altLang="it-IT" sz="2800" dirty="0" smtClean="0">
                <a:solidFill>
                  <a:schemeClr val="tx2"/>
                </a:solidFill>
                <a:latin typeface="Calibri" pitchFamily="34" charset="0"/>
              </a:rPr>
              <a:t>     ritenuto </a:t>
            </a:r>
            <a:r>
              <a:rPr lang="it-IT" altLang="it-IT" sz="2800" dirty="0">
                <a:solidFill>
                  <a:schemeClr val="tx2"/>
                </a:solidFill>
                <a:latin typeface="Calibri" pitchFamily="34" charset="0"/>
              </a:rPr>
              <a:t>il più opportuno al raggiungimento di un </a:t>
            </a:r>
            <a:r>
              <a:rPr lang="it-IT" altLang="it-IT" sz="2800" dirty="0" smtClean="0">
                <a:solidFill>
                  <a:schemeClr val="tx2"/>
                </a:solidFill>
                <a:latin typeface="Calibri" pitchFamily="34" charset="0"/>
              </a:rPr>
              <a:t>      </a:t>
            </a:r>
          </a:p>
          <a:p>
            <a:pPr algn="just">
              <a:spcBef>
                <a:spcPct val="50000"/>
              </a:spcBef>
            </a:pPr>
            <a:r>
              <a:rPr lang="it-IT" altLang="it-IT" sz="2800" dirty="0">
                <a:solidFill>
                  <a:schemeClr val="tx2"/>
                </a:solidFill>
                <a:latin typeface="Calibri" pitchFamily="34" charset="0"/>
              </a:rPr>
              <a:t> </a:t>
            </a:r>
            <a:r>
              <a:rPr lang="it-IT" altLang="it-IT" sz="2800" dirty="0" smtClean="0">
                <a:solidFill>
                  <a:schemeClr val="tx2"/>
                </a:solidFill>
                <a:latin typeface="Calibri" pitchFamily="34" charset="0"/>
              </a:rPr>
              <a:t>     fine</a:t>
            </a:r>
            <a:r>
              <a:rPr lang="it-IT" altLang="it-IT" sz="2800" dirty="0">
                <a:solidFill>
                  <a:schemeClr val="tx2"/>
                </a:solidFill>
                <a:latin typeface="Calibri" pitchFamily="34" charset="0"/>
              </a:rPr>
              <a:t>;</a:t>
            </a:r>
          </a:p>
          <a:p>
            <a:pPr marL="457200" indent="-457200" algn="just">
              <a:spcBef>
                <a:spcPct val="50000"/>
              </a:spcBef>
              <a:buFont typeface="Arial" charset="0"/>
              <a:buChar char="•"/>
            </a:pPr>
            <a:r>
              <a:rPr lang="it-IT" altLang="it-IT" sz="2800" dirty="0" smtClean="0">
                <a:solidFill>
                  <a:schemeClr val="tx2"/>
                </a:solidFill>
                <a:latin typeface="Calibri" pitchFamily="34" charset="0"/>
              </a:rPr>
              <a:t>dare a più elementi una </a:t>
            </a:r>
            <a:r>
              <a:rPr lang="it-IT" altLang="it-IT" sz="2800" b="1" dirty="0" smtClean="0">
                <a:solidFill>
                  <a:srgbClr val="C00000"/>
                </a:solidFill>
                <a:latin typeface="Calibri" pitchFamily="34" charset="0"/>
              </a:rPr>
              <a:t>sistemazione</a:t>
            </a:r>
            <a:r>
              <a:rPr lang="it-IT" altLang="it-IT" sz="2800" dirty="0" smtClean="0">
                <a:solidFill>
                  <a:schemeClr val="tx2"/>
                </a:solidFill>
                <a:latin typeface="Calibri" pitchFamily="34" charset="0"/>
              </a:rPr>
              <a:t> organica</a:t>
            </a:r>
            <a:endParaRPr lang="it-IT" altLang="it-IT" sz="2800" dirty="0">
              <a:solidFill>
                <a:schemeClr val="tx2"/>
              </a:solidFill>
              <a:latin typeface="Calibri" pitchFamily="34" charset="0"/>
            </a:endParaRPr>
          </a:p>
        </p:txBody>
      </p:sp>
    </p:spTree>
    <p:extLst>
      <p:ext uri="{BB962C8B-B14F-4D97-AF65-F5344CB8AC3E}">
        <p14:creationId xmlns:p14="http://schemas.microsoft.com/office/powerpoint/2010/main" val="447137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32</a:t>
            </a:fld>
            <a:endParaRPr lang="it-IT" altLang="it-IT" dirty="0">
              <a:latin typeface="+mn-lt"/>
            </a:endParaRPr>
          </a:p>
        </p:txBody>
      </p:sp>
      <p:sp>
        <p:nvSpPr>
          <p:cNvPr id="7" name="Rettangolo 6"/>
          <p:cNvSpPr/>
          <p:nvPr/>
        </p:nvSpPr>
        <p:spPr>
          <a:xfrm>
            <a:off x="571479" y="1053902"/>
            <a:ext cx="7992888" cy="52322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defRPr/>
            </a:pPr>
            <a:r>
              <a:rPr lang="it-IT" altLang="it-IT" sz="2800" dirty="0" smtClean="0">
                <a:solidFill>
                  <a:srgbClr val="000066"/>
                </a:solidFill>
                <a:latin typeface="Calibri" panose="020F0502020204030204" pitchFamily="34" charset="0"/>
              </a:rPr>
              <a:t>“</a:t>
            </a:r>
            <a:r>
              <a:rPr lang="it-IT" altLang="it-IT" sz="2800" dirty="0" smtClean="0">
                <a:solidFill>
                  <a:srgbClr val="0033CC"/>
                </a:solidFill>
                <a:effectLst>
                  <a:outerShdw blurRad="38100" dist="38100" dir="2700000" algn="tl">
                    <a:srgbClr val="C0C0C0"/>
                  </a:outerShdw>
                </a:effectLst>
                <a:latin typeface="Calibri" panose="020F0502020204030204" pitchFamily="34" charset="0"/>
                <a:hlinkClick r:id="rId5" action="ppaction://hlinkfile"/>
              </a:rPr>
              <a:t>COMUNICAZIONE</a:t>
            </a:r>
            <a:r>
              <a:rPr lang="it-IT" altLang="it-IT" sz="2800" dirty="0" smtClean="0">
                <a:solidFill>
                  <a:srgbClr val="000066"/>
                </a:solidFill>
                <a:latin typeface="Calibri" panose="020F0502020204030204" pitchFamily="34" charset="0"/>
              </a:rPr>
              <a:t>”</a:t>
            </a:r>
          </a:p>
        </p:txBody>
      </p:sp>
      <p:sp>
        <p:nvSpPr>
          <p:cNvPr id="8" name="Rettangolo 7"/>
          <p:cNvSpPr/>
          <p:nvPr/>
        </p:nvSpPr>
        <p:spPr>
          <a:xfrm>
            <a:off x="539750" y="1617198"/>
            <a:ext cx="7992888" cy="181588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pPr>
            <a:r>
              <a:rPr lang="it-IT" altLang="it-IT" sz="2800" dirty="0">
                <a:solidFill>
                  <a:schemeClr val="tx2"/>
                </a:solidFill>
                <a:latin typeface="Calibri" pitchFamily="34" charset="0"/>
              </a:rPr>
              <a:t>Comunicazione e Informazione </a:t>
            </a:r>
            <a:r>
              <a:rPr lang="it-IT" altLang="it-IT" sz="2800" u="sng" dirty="0">
                <a:solidFill>
                  <a:schemeClr val="tx2"/>
                </a:solidFill>
                <a:latin typeface="Calibri" pitchFamily="34" charset="0"/>
              </a:rPr>
              <a:t>sono fondamentali</a:t>
            </a:r>
            <a:r>
              <a:rPr lang="it-IT" altLang="it-IT" sz="2800" dirty="0">
                <a:solidFill>
                  <a:schemeClr val="tx2"/>
                </a:solidFill>
                <a:latin typeface="Calibri" pitchFamily="34" charset="0"/>
              </a:rPr>
              <a:t>.</a:t>
            </a:r>
          </a:p>
          <a:p>
            <a:pPr algn="ctr">
              <a:spcBef>
                <a:spcPct val="50000"/>
              </a:spcBef>
            </a:pPr>
            <a:r>
              <a:rPr lang="it-IT" altLang="it-IT" sz="2800" dirty="0">
                <a:solidFill>
                  <a:schemeClr val="tx2"/>
                </a:solidFill>
                <a:latin typeface="Calibri" pitchFamily="34" charset="0"/>
              </a:rPr>
              <a:t>Bisogna sempre darle con la formulazione </a:t>
            </a:r>
            <a:r>
              <a:rPr lang="it-IT" altLang="it-IT" sz="2800" dirty="0" smtClean="0">
                <a:solidFill>
                  <a:schemeClr val="tx2"/>
                </a:solidFill>
                <a:latin typeface="Calibri" pitchFamily="34" charset="0"/>
              </a:rPr>
              <a:t>e</a:t>
            </a:r>
          </a:p>
          <a:p>
            <a:pPr algn="ctr">
              <a:spcBef>
                <a:spcPct val="50000"/>
              </a:spcBef>
            </a:pPr>
            <a:r>
              <a:rPr lang="it-IT" altLang="it-IT" sz="2800" dirty="0" smtClean="0">
                <a:solidFill>
                  <a:schemeClr val="tx2"/>
                </a:solidFill>
                <a:latin typeface="Calibri" pitchFamily="34" charset="0"/>
              </a:rPr>
              <a:t>modalità corretta</a:t>
            </a:r>
            <a:r>
              <a:rPr lang="it-IT" altLang="it-IT" sz="2800" dirty="0">
                <a:solidFill>
                  <a:schemeClr val="tx2"/>
                </a:solidFill>
                <a:latin typeface="Calibri" pitchFamily="34" charset="0"/>
              </a:rPr>
              <a:t>.</a:t>
            </a:r>
          </a:p>
        </p:txBody>
      </p:sp>
      <p:sp>
        <p:nvSpPr>
          <p:cNvPr id="10" name="Rettangolo 9"/>
          <p:cNvSpPr/>
          <p:nvPr/>
        </p:nvSpPr>
        <p:spPr>
          <a:xfrm>
            <a:off x="539750" y="3466684"/>
            <a:ext cx="7992888" cy="52322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defRPr/>
            </a:pPr>
            <a:r>
              <a:rPr lang="it-IT" altLang="it-IT" sz="2800" dirty="0">
                <a:solidFill>
                  <a:schemeClr val="tx2"/>
                </a:solidFill>
                <a:effectLst>
                  <a:outerShdw blurRad="38100" dist="38100" dir="2700000" algn="tl">
                    <a:srgbClr val="C0C0C0"/>
                  </a:outerShdw>
                </a:effectLst>
                <a:latin typeface="Calibri" panose="020F0502020204030204" pitchFamily="34" charset="0"/>
              </a:rPr>
              <a:t>C.O.M. centro operativo misto</a:t>
            </a:r>
            <a:endParaRPr lang="it-IT" altLang="it-IT" sz="2800" dirty="0">
              <a:solidFill>
                <a:schemeClr val="tx2"/>
              </a:solidFill>
              <a:latin typeface="Calibri" panose="020F0502020204030204" pitchFamily="34" charset="0"/>
            </a:endParaRPr>
          </a:p>
        </p:txBody>
      </p:sp>
      <p:pic>
        <p:nvPicPr>
          <p:cNvPr id="11" name="Immagine 7"/>
          <p:cNvPicPr>
            <a:picLocks noChangeAspect="1"/>
          </p:cNvPicPr>
          <p:nvPr/>
        </p:nvPicPr>
        <p:blipFill>
          <a:blip r:embed="rId6"/>
          <a:srcRect/>
          <a:stretch>
            <a:fillRect/>
          </a:stretch>
        </p:blipFill>
        <p:spPr bwMode="auto">
          <a:xfrm>
            <a:off x="571479" y="4135029"/>
            <a:ext cx="2466975" cy="1847850"/>
          </a:xfrm>
          <a:prstGeom prst="rect">
            <a:avLst/>
          </a:prstGeom>
          <a:noFill/>
          <a:ln w="9525">
            <a:noFill/>
            <a:miter lim="800000"/>
            <a:headEnd/>
            <a:tailEnd/>
          </a:ln>
        </p:spPr>
      </p:pic>
      <p:pic>
        <p:nvPicPr>
          <p:cNvPr id="12" name="Immagine 9"/>
          <p:cNvPicPr>
            <a:picLocks noChangeAspect="1"/>
          </p:cNvPicPr>
          <p:nvPr/>
        </p:nvPicPr>
        <p:blipFill>
          <a:blip r:embed="rId7"/>
          <a:srcRect/>
          <a:stretch>
            <a:fillRect/>
          </a:stretch>
        </p:blipFill>
        <p:spPr bwMode="auto">
          <a:xfrm>
            <a:off x="5897723" y="4087259"/>
            <a:ext cx="2628900" cy="1743075"/>
          </a:xfrm>
          <a:prstGeom prst="rect">
            <a:avLst/>
          </a:prstGeom>
          <a:noFill/>
          <a:ln w="9525">
            <a:noFill/>
            <a:miter lim="800000"/>
            <a:headEnd/>
            <a:tailEnd/>
          </a:ln>
        </p:spPr>
      </p:pic>
      <p:pic>
        <p:nvPicPr>
          <p:cNvPr id="13" name="Immagine 10"/>
          <p:cNvPicPr>
            <a:picLocks noChangeAspect="1"/>
          </p:cNvPicPr>
          <p:nvPr/>
        </p:nvPicPr>
        <p:blipFill>
          <a:blip r:embed="rId8"/>
          <a:srcRect/>
          <a:stretch>
            <a:fillRect/>
          </a:stretch>
        </p:blipFill>
        <p:spPr bwMode="auto">
          <a:xfrm>
            <a:off x="3397320" y="4113510"/>
            <a:ext cx="2141537" cy="2301875"/>
          </a:xfrm>
          <a:prstGeom prst="rect">
            <a:avLst/>
          </a:prstGeom>
          <a:noFill/>
          <a:ln w="9525">
            <a:noFill/>
            <a:miter lim="800000"/>
            <a:headEnd/>
            <a:tailEnd/>
          </a:ln>
        </p:spPr>
      </p:pic>
    </p:spTree>
    <p:extLst>
      <p:ext uri="{BB962C8B-B14F-4D97-AF65-F5344CB8AC3E}">
        <p14:creationId xmlns:p14="http://schemas.microsoft.com/office/powerpoint/2010/main" val="1082695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33</a:t>
            </a:fld>
            <a:endParaRPr lang="it-IT" altLang="it-IT" dirty="0">
              <a:latin typeface="+mn-lt"/>
            </a:endParaRPr>
          </a:p>
        </p:txBody>
      </p:sp>
      <p:sp>
        <p:nvSpPr>
          <p:cNvPr id="8" name="Rettangolo 7"/>
          <p:cNvSpPr/>
          <p:nvPr/>
        </p:nvSpPr>
        <p:spPr>
          <a:xfrm>
            <a:off x="543539" y="1372979"/>
            <a:ext cx="7992888" cy="1015663"/>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b="1" dirty="0">
                <a:solidFill>
                  <a:schemeClr val="tx2"/>
                </a:solidFill>
              </a:rPr>
              <a:t>Volontariato di Protezione </a:t>
            </a:r>
            <a:r>
              <a:rPr lang="it-IT" altLang="it-IT" b="1" dirty="0" smtClean="0">
                <a:solidFill>
                  <a:schemeClr val="tx2"/>
                </a:solidFill>
              </a:rPr>
              <a:t>Civile</a:t>
            </a:r>
          </a:p>
          <a:p>
            <a:pPr algn="ctr" eaLnBrk="1" hangingPunct="1">
              <a:spcBef>
                <a:spcPct val="50000"/>
              </a:spcBef>
              <a:buFontTx/>
              <a:buNone/>
            </a:pPr>
            <a:r>
              <a:rPr lang="it-IT" altLang="it-IT" b="1" dirty="0" smtClean="0">
                <a:solidFill>
                  <a:schemeClr val="tx2"/>
                </a:solidFill>
              </a:rPr>
              <a:t>è </a:t>
            </a:r>
            <a:r>
              <a:rPr lang="it-IT" altLang="it-IT" b="1" dirty="0">
                <a:solidFill>
                  <a:schemeClr val="tx2"/>
                </a:solidFill>
              </a:rPr>
              <a:t>diverso da quello operante in altri settori</a:t>
            </a:r>
            <a:r>
              <a:rPr lang="it-IT" altLang="it-IT" dirty="0">
                <a:solidFill>
                  <a:schemeClr val="tx2"/>
                </a:solidFill>
              </a:rPr>
              <a:t>:</a:t>
            </a:r>
          </a:p>
        </p:txBody>
      </p:sp>
      <p:sp>
        <p:nvSpPr>
          <p:cNvPr id="15" name="Rettangolo 14"/>
          <p:cNvSpPr/>
          <p:nvPr/>
        </p:nvSpPr>
        <p:spPr>
          <a:xfrm>
            <a:off x="562973" y="2893537"/>
            <a:ext cx="7992888" cy="120032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marL="342900" indent="-342900" eaLnBrk="1" hangingPunct="1">
              <a:spcBef>
                <a:spcPct val="50000"/>
              </a:spcBef>
              <a:buFont typeface="Arial" charset="0"/>
              <a:buChar char="•"/>
            </a:pPr>
            <a:r>
              <a:rPr lang="it-IT" altLang="it-IT" dirty="0">
                <a:solidFill>
                  <a:schemeClr val="tx2"/>
                </a:solidFill>
              </a:rPr>
              <a:t>Non si sviluppa per i bisogni della società in crisi ma per prevenire la crisi stessa e all’occorrenza opera per fronteggiarla</a:t>
            </a:r>
          </a:p>
        </p:txBody>
      </p:sp>
      <p:sp>
        <p:nvSpPr>
          <p:cNvPr id="16" name="Rettangolo 15"/>
          <p:cNvSpPr/>
          <p:nvPr/>
        </p:nvSpPr>
        <p:spPr>
          <a:xfrm>
            <a:off x="575556" y="4628207"/>
            <a:ext cx="7992888" cy="830997"/>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marL="342900" indent="-342900" algn="just" eaLnBrk="1" hangingPunct="1">
              <a:spcBef>
                <a:spcPct val="50000"/>
              </a:spcBef>
              <a:buFont typeface="Arial" charset="0"/>
              <a:buChar char="•"/>
            </a:pPr>
            <a:r>
              <a:rPr lang="it-IT" altLang="it-IT" dirty="0" smtClean="0">
                <a:solidFill>
                  <a:schemeClr val="tx2"/>
                </a:solidFill>
                <a:latin typeface="+mj-lt"/>
              </a:rPr>
              <a:t>Si evidenzia per </a:t>
            </a:r>
            <a:r>
              <a:rPr lang="it-IT" altLang="it-IT" dirty="0">
                <a:solidFill>
                  <a:schemeClr val="tx2"/>
                </a:solidFill>
                <a:latin typeface="+mj-lt"/>
              </a:rPr>
              <a:t>aver sviluppato una particolare competenza, ossia specializzazione operativa.</a:t>
            </a:r>
          </a:p>
        </p:txBody>
      </p:sp>
    </p:spTree>
    <p:extLst>
      <p:ext uri="{BB962C8B-B14F-4D97-AF65-F5344CB8AC3E}">
        <p14:creationId xmlns:p14="http://schemas.microsoft.com/office/powerpoint/2010/main" val="843872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34</a:t>
            </a:fld>
            <a:endParaRPr lang="it-IT" altLang="it-IT" dirty="0">
              <a:latin typeface="+mn-lt"/>
            </a:endParaRPr>
          </a:p>
        </p:txBody>
      </p:sp>
      <p:sp>
        <p:nvSpPr>
          <p:cNvPr id="8" name="Rettangolo 7"/>
          <p:cNvSpPr/>
          <p:nvPr/>
        </p:nvSpPr>
        <p:spPr>
          <a:xfrm>
            <a:off x="539750" y="993633"/>
            <a:ext cx="7992888" cy="52322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800" b="1" dirty="0" smtClean="0">
                <a:solidFill>
                  <a:srgbClr val="C00000"/>
                </a:solidFill>
              </a:rPr>
              <a:t>Le specializzazioni a livello nazionale</a:t>
            </a:r>
            <a:endParaRPr lang="it-IT" altLang="it-IT" sz="2800" dirty="0">
              <a:solidFill>
                <a:srgbClr val="C00000"/>
              </a:solidFill>
            </a:endParaRPr>
          </a:p>
        </p:txBody>
      </p:sp>
      <p:sp>
        <p:nvSpPr>
          <p:cNvPr id="9" name="Oval 16"/>
          <p:cNvSpPr>
            <a:spLocks noChangeArrowheads="1"/>
          </p:cNvSpPr>
          <p:nvPr/>
        </p:nvSpPr>
        <p:spPr bwMode="auto">
          <a:xfrm>
            <a:off x="579260" y="1628687"/>
            <a:ext cx="2451100" cy="752475"/>
          </a:xfrm>
          <a:prstGeom prst="ellipse">
            <a:avLst/>
          </a:prstGeom>
          <a:noFill/>
          <a:ln w="9525">
            <a:solidFill>
              <a:srgbClr val="FFC000"/>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b="1" dirty="0">
                <a:solidFill>
                  <a:schemeClr val="tx2"/>
                </a:solidFill>
                <a:latin typeface="+mj-lt"/>
              </a:rPr>
              <a:t>SOCCORSO E ASSISTENZA</a:t>
            </a:r>
          </a:p>
          <a:p>
            <a:pPr algn="ctr" eaLnBrk="1" hangingPunct="1">
              <a:spcBef>
                <a:spcPct val="0"/>
              </a:spcBef>
              <a:buFontTx/>
              <a:buNone/>
            </a:pPr>
            <a:r>
              <a:rPr lang="it-IT" altLang="it-IT" sz="1200" b="1" dirty="0">
                <a:solidFill>
                  <a:schemeClr val="tx2"/>
                </a:solidFill>
                <a:latin typeface="+mj-lt"/>
              </a:rPr>
              <a:t>POPOLAZIONE: GESTIONE </a:t>
            </a:r>
          </a:p>
          <a:p>
            <a:pPr algn="ctr" eaLnBrk="1" hangingPunct="1">
              <a:spcBef>
                <a:spcPct val="0"/>
              </a:spcBef>
              <a:buFontTx/>
              <a:buNone/>
            </a:pPr>
            <a:r>
              <a:rPr lang="it-IT" altLang="it-IT" sz="1200" b="1" dirty="0">
                <a:solidFill>
                  <a:schemeClr val="tx2"/>
                </a:solidFill>
                <a:latin typeface="+mj-lt"/>
              </a:rPr>
              <a:t>CAMPI E AREE ACCOGLIENZA</a:t>
            </a:r>
          </a:p>
        </p:txBody>
      </p:sp>
      <p:sp>
        <p:nvSpPr>
          <p:cNvPr id="10" name="Oval 10"/>
          <p:cNvSpPr>
            <a:spLocks noChangeArrowheads="1"/>
          </p:cNvSpPr>
          <p:nvPr/>
        </p:nvSpPr>
        <p:spPr bwMode="auto">
          <a:xfrm>
            <a:off x="3120796" y="2318041"/>
            <a:ext cx="1944687" cy="577850"/>
          </a:xfrm>
          <a:prstGeom prst="ellipse">
            <a:avLst/>
          </a:prstGeom>
          <a:solidFill>
            <a:srgbClr val="FFC000">
              <a:alpha val="0"/>
            </a:srgbClr>
          </a:solidFill>
          <a:ln w="9525">
            <a:solidFill>
              <a:srgbClr val="FFC000"/>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b="1" dirty="0">
                <a:solidFill>
                  <a:schemeClr val="tx2"/>
                </a:solidFill>
                <a:latin typeface="+mn-lt"/>
              </a:rPr>
              <a:t>ANIMAZIONE SOCIO</a:t>
            </a:r>
          </a:p>
          <a:p>
            <a:pPr algn="ctr" eaLnBrk="1" hangingPunct="1">
              <a:spcBef>
                <a:spcPct val="0"/>
              </a:spcBef>
              <a:buFontTx/>
              <a:buNone/>
            </a:pPr>
            <a:r>
              <a:rPr lang="it-IT" altLang="it-IT" sz="1200" b="1" dirty="0">
                <a:solidFill>
                  <a:schemeClr val="tx2"/>
                </a:solidFill>
                <a:latin typeface="+mn-lt"/>
              </a:rPr>
              <a:t>CULTURALE</a:t>
            </a:r>
          </a:p>
        </p:txBody>
      </p:sp>
      <p:sp>
        <p:nvSpPr>
          <p:cNvPr id="12" name="Oval 22"/>
          <p:cNvSpPr>
            <a:spLocks noChangeArrowheads="1"/>
          </p:cNvSpPr>
          <p:nvPr/>
        </p:nvSpPr>
        <p:spPr bwMode="auto">
          <a:xfrm>
            <a:off x="4536194" y="1698845"/>
            <a:ext cx="1728788" cy="431800"/>
          </a:xfrm>
          <a:prstGeom prst="ellipse">
            <a:avLst/>
          </a:prstGeom>
          <a:solidFill>
            <a:srgbClr val="003399">
              <a:alpha val="0"/>
            </a:srgbClr>
          </a:solidFill>
          <a:ln w="9525">
            <a:solidFill>
              <a:srgbClr val="FFC000"/>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b="1" dirty="0">
                <a:solidFill>
                  <a:schemeClr val="tx2"/>
                </a:solidFill>
                <a:latin typeface="+mn-lt"/>
              </a:rPr>
              <a:t>BENI CULTURALI</a:t>
            </a:r>
          </a:p>
        </p:txBody>
      </p:sp>
      <p:sp>
        <p:nvSpPr>
          <p:cNvPr id="14" name="Oval 22"/>
          <p:cNvSpPr>
            <a:spLocks noChangeArrowheads="1"/>
          </p:cNvSpPr>
          <p:nvPr/>
        </p:nvSpPr>
        <p:spPr bwMode="auto">
          <a:xfrm>
            <a:off x="6400832" y="1893275"/>
            <a:ext cx="1728788" cy="431800"/>
          </a:xfrm>
          <a:prstGeom prst="ellipse">
            <a:avLst/>
          </a:prstGeom>
          <a:solidFill>
            <a:srgbClr val="003399">
              <a:alpha val="0"/>
            </a:srgbClr>
          </a:solidFill>
          <a:ln w="9525">
            <a:solidFill>
              <a:srgbClr val="FFC000"/>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b="1" dirty="0" smtClean="0">
                <a:solidFill>
                  <a:schemeClr val="tx2"/>
                </a:solidFill>
                <a:latin typeface="+mn-lt"/>
              </a:rPr>
              <a:t>TELECOMUNICAZIONI</a:t>
            </a:r>
            <a:endParaRPr lang="it-IT" altLang="it-IT" sz="1200" b="1" dirty="0">
              <a:solidFill>
                <a:schemeClr val="tx2"/>
              </a:solidFill>
              <a:latin typeface="+mn-lt"/>
            </a:endParaRPr>
          </a:p>
        </p:txBody>
      </p:sp>
      <p:sp>
        <p:nvSpPr>
          <p:cNvPr id="17" name="Oval 12"/>
          <p:cNvSpPr>
            <a:spLocks noChangeArrowheads="1"/>
          </p:cNvSpPr>
          <p:nvPr/>
        </p:nvSpPr>
        <p:spPr bwMode="auto">
          <a:xfrm>
            <a:off x="480546" y="2541997"/>
            <a:ext cx="2232248" cy="794931"/>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b="1" dirty="0">
                <a:solidFill>
                  <a:schemeClr val="tx2"/>
                </a:solidFill>
                <a:latin typeface="+mn-lt"/>
              </a:rPr>
              <a:t>ATTIVITA’ FORMATIVA</a:t>
            </a:r>
          </a:p>
          <a:p>
            <a:pPr algn="ctr" eaLnBrk="1" hangingPunct="1">
              <a:spcBef>
                <a:spcPct val="0"/>
              </a:spcBef>
              <a:buFontTx/>
              <a:buNone/>
            </a:pPr>
            <a:r>
              <a:rPr lang="it-IT" altLang="it-IT" sz="1200" b="1" dirty="0">
                <a:solidFill>
                  <a:schemeClr val="tx2"/>
                </a:solidFill>
                <a:latin typeface="+mn-lt"/>
              </a:rPr>
              <a:t>INFORMAZIONE</a:t>
            </a:r>
          </a:p>
          <a:p>
            <a:pPr algn="ctr" eaLnBrk="1" hangingPunct="1">
              <a:spcBef>
                <a:spcPct val="0"/>
              </a:spcBef>
              <a:buFontTx/>
              <a:buNone/>
            </a:pPr>
            <a:r>
              <a:rPr lang="it-IT" altLang="it-IT" sz="1200" b="1" dirty="0">
                <a:solidFill>
                  <a:schemeClr val="tx2"/>
                </a:solidFill>
                <a:latin typeface="+mn-lt"/>
              </a:rPr>
              <a:t>ESERCITAZIONI</a:t>
            </a:r>
          </a:p>
        </p:txBody>
      </p:sp>
      <p:sp>
        <p:nvSpPr>
          <p:cNvPr id="18" name="Oval 16"/>
          <p:cNvSpPr>
            <a:spLocks noChangeArrowheads="1"/>
          </p:cNvSpPr>
          <p:nvPr/>
        </p:nvSpPr>
        <p:spPr bwMode="auto">
          <a:xfrm>
            <a:off x="2291275" y="3217236"/>
            <a:ext cx="2089150" cy="576262"/>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ANTINCENDIO BOSCHIVO</a:t>
            </a:r>
          </a:p>
        </p:txBody>
      </p:sp>
      <p:sp>
        <p:nvSpPr>
          <p:cNvPr id="19" name="Oval 21"/>
          <p:cNvSpPr>
            <a:spLocks noChangeArrowheads="1"/>
          </p:cNvSpPr>
          <p:nvPr/>
        </p:nvSpPr>
        <p:spPr bwMode="auto">
          <a:xfrm>
            <a:off x="5188087" y="2647140"/>
            <a:ext cx="1800225" cy="863600"/>
          </a:xfrm>
          <a:prstGeom prst="ellipse">
            <a:avLst/>
          </a:prstGeom>
          <a:solidFill>
            <a:srgbClr val="003399">
              <a:alpha val="0"/>
            </a:srgbClr>
          </a:solidFill>
          <a:ln w="9525">
            <a:solidFill>
              <a:srgbClr val="FFC000"/>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ASSISTENZA PSICO</a:t>
            </a:r>
          </a:p>
          <a:p>
            <a:pPr algn="ctr" eaLnBrk="1" hangingPunct="1">
              <a:spcBef>
                <a:spcPct val="0"/>
              </a:spcBef>
              <a:buFontTx/>
              <a:buNone/>
            </a:pPr>
            <a:r>
              <a:rPr lang="it-IT" altLang="it-IT" sz="1200" dirty="0">
                <a:solidFill>
                  <a:schemeClr val="tx2"/>
                </a:solidFill>
                <a:latin typeface="+mn-lt"/>
              </a:rPr>
              <a:t>SOCIALE</a:t>
            </a:r>
          </a:p>
        </p:txBody>
      </p:sp>
      <p:sp>
        <p:nvSpPr>
          <p:cNvPr id="20" name="Oval 15"/>
          <p:cNvSpPr>
            <a:spLocks noChangeArrowheads="1"/>
          </p:cNvSpPr>
          <p:nvPr/>
        </p:nvSpPr>
        <p:spPr bwMode="auto">
          <a:xfrm>
            <a:off x="537183" y="4500970"/>
            <a:ext cx="1911350" cy="639762"/>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b="1" dirty="0">
                <a:solidFill>
                  <a:schemeClr val="tx2"/>
                </a:solidFill>
                <a:latin typeface="+mn-lt"/>
              </a:rPr>
              <a:t>PRONTO SOCCORSO E</a:t>
            </a:r>
          </a:p>
          <a:p>
            <a:pPr algn="ctr" eaLnBrk="1" hangingPunct="1">
              <a:spcBef>
                <a:spcPct val="0"/>
              </a:spcBef>
              <a:buFontTx/>
              <a:buNone/>
            </a:pPr>
            <a:r>
              <a:rPr lang="it-IT" altLang="it-IT" sz="1200" b="1" dirty="0">
                <a:solidFill>
                  <a:schemeClr val="tx2"/>
                </a:solidFill>
                <a:latin typeface="+mn-lt"/>
              </a:rPr>
              <a:t>TRASPORTO MALATI</a:t>
            </a:r>
          </a:p>
        </p:txBody>
      </p:sp>
      <p:sp>
        <p:nvSpPr>
          <p:cNvPr id="22" name="Oval 15"/>
          <p:cNvSpPr>
            <a:spLocks noChangeArrowheads="1"/>
          </p:cNvSpPr>
          <p:nvPr/>
        </p:nvSpPr>
        <p:spPr bwMode="auto">
          <a:xfrm>
            <a:off x="2423358" y="4109989"/>
            <a:ext cx="1911350" cy="639762"/>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PRONTO SOCCORSO E</a:t>
            </a:r>
          </a:p>
          <a:p>
            <a:pPr algn="ctr" eaLnBrk="1" hangingPunct="1">
              <a:spcBef>
                <a:spcPct val="0"/>
              </a:spcBef>
              <a:buFontTx/>
              <a:buNone/>
            </a:pPr>
            <a:r>
              <a:rPr lang="it-IT" altLang="it-IT" sz="1200" dirty="0">
                <a:solidFill>
                  <a:schemeClr val="tx2"/>
                </a:solidFill>
                <a:latin typeface="+mn-lt"/>
              </a:rPr>
              <a:t>TRASPORTO MALATI</a:t>
            </a:r>
          </a:p>
        </p:txBody>
      </p:sp>
      <p:sp>
        <p:nvSpPr>
          <p:cNvPr id="23" name="Oval 23"/>
          <p:cNvSpPr>
            <a:spLocks noChangeArrowheads="1"/>
          </p:cNvSpPr>
          <p:nvPr/>
        </p:nvSpPr>
        <p:spPr bwMode="auto">
          <a:xfrm>
            <a:off x="6736556" y="3362889"/>
            <a:ext cx="1766888" cy="566737"/>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AVVISTAMENTO E</a:t>
            </a:r>
          </a:p>
          <a:p>
            <a:pPr algn="ctr" eaLnBrk="1" hangingPunct="1">
              <a:spcBef>
                <a:spcPct val="0"/>
              </a:spcBef>
              <a:buFontTx/>
              <a:buNone/>
            </a:pPr>
            <a:r>
              <a:rPr lang="it-IT" altLang="it-IT" sz="1200" dirty="0">
                <a:solidFill>
                  <a:schemeClr val="tx2"/>
                </a:solidFill>
                <a:latin typeface="+mn-lt"/>
              </a:rPr>
              <a:t>RICOGNIZIONE</a:t>
            </a:r>
          </a:p>
        </p:txBody>
      </p:sp>
      <p:sp>
        <p:nvSpPr>
          <p:cNvPr id="24" name="Oval 11"/>
          <p:cNvSpPr>
            <a:spLocks noChangeArrowheads="1"/>
          </p:cNvSpPr>
          <p:nvPr/>
        </p:nvSpPr>
        <p:spPr bwMode="auto">
          <a:xfrm>
            <a:off x="648308" y="3725930"/>
            <a:ext cx="1800225" cy="503238"/>
          </a:xfrm>
          <a:prstGeom prst="ellipse">
            <a:avLst/>
          </a:prstGeom>
          <a:solidFill>
            <a:srgbClr val="003399">
              <a:alpha val="0"/>
            </a:srgbClr>
          </a:solidFill>
          <a:ln w="9525">
            <a:solidFill>
              <a:srgbClr val="FFC000"/>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SOCCORSO MEDICO</a:t>
            </a:r>
          </a:p>
        </p:txBody>
      </p:sp>
      <p:sp>
        <p:nvSpPr>
          <p:cNvPr id="25" name="Oval 9"/>
          <p:cNvSpPr>
            <a:spLocks noChangeArrowheads="1"/>
          </p:cNvSpPr>
          <p:nvPr/>
        </p:nvSpPr>
        <p:spPr bwMode="auto">
          <a:xfrm>
            <a:off x="4321311" y="3662431"/>
            <a:ext cx="1766888" cy="566737"/>
          </a:xfrm>
          <a:prstGeom prst="ellipse">
            <a:avLst/>
          </a:prstGeom>
          <a:solidFill>
            <a:srgbClr val="003399">
              <a:alpha val="0"/>
            </a:srgbClr>
          </a:solidFill>
          <a:ln w="9525">
            <a:solidFill>
              <a:srgbClr val="FFC000"/>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INFORMAZIONE ALLA</a:t>
            </a:r>
          </a:p>
          <a:p>
            <a:pPr algn="ctr" eaLnBrk="1" hangingPunct="1">
              <a:spcBef>
                <a:spcPct val="0"/>
              </a:spcBef>
              <a:buFontTx/>
              <a:buNone/>
            </a:pPr>
            <a:r>
              <a:rPr lang="it-IT" altLang="it-IT" sz="1200" dirty="0">
                <a:solidFill>
                  <a:schemeClr val="tx2"/>
                </a:solidFill>
                <a:latin typeface="+mn-lt"/>
              </a:rPr>
              <a:t>COLLETTIVITA’</a:t>
            </a:r>
          </a:p>
        </p:txBody>
      </p:sp>
      <p:sp>
        <p:nvSpPr>
          <p:cNvPr id="26" name="Oval 18"/>
          <p:cNvSpPr>
            <a:spLocks noChangeArrowheads="1"/>
          </p:cNvSpPr>
          <p:nvPr/>
        </p:nvSpPr>
        <p:spPr bwMode="auto">
          <a:xfrm>
            <a:off x="6008211" y="4216835"/>
            <a:ext cx="2160588" cy="647700"/>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SOCCORSO VETERINARIO</a:t>
            </a:r>
          </a:p>
        </p:txBody>
      </p:sp>
      <p:sp>
        <p:nvSpPr>
          <p:cNvPr id="27" name="Oval 14"/>
          <p:cNvSpPr>
            <a:spLocks noChangeArrowheads="1"/>
          </p:cNvSpPr>
          <p:nvPr/>
        </p:nvSpPr>
        <p:spPr bwMode="auto">
          <a:xfrm>
            <a:off x="832466" y="5601419"/>
            <a:ext cx="1944687" cy="503237"/>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SOCCORSO SPELEO</a:t>
            </a:r>
          </a:p>
        </p:txBody>
      </p:sp>
      <p:sp>
        <p:nvSpPr>
          <p:cNvPr id="28" name="Oval 14"/>
          <p:cNvSpPr>
            <a:spLocks noChangeArrowheads="1"/>
          </p:cNvSpPr>
          <p:nvPr/>
        </p:nvSpPr>
        <p:spPr bwMode="auto">
          <a:xfrm>
            <a:off x="4093140" y="4742972"/>
            <a:ext cx="1944687" cy="503237"/>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smtClean="0">
                <a:solidFill>
                  <a:schemeClr val="tx2"/>
                </a:solidFill>
                <a:latin typeface="+mn-lt"/>
              </a:rPr>
              <a:t>TSA e SRT</a:t>
            </a:r>
            <a:endParaRPr lang="it-IT" altLang="it-IT" sz="1200" dirty="0">
              <a:solidFill>
                <a:schemeClr val="tx2"/>
              </a:solidFill>
              <a:latin typeface="+mn-lt"/>
            </a:endParaRPr>
          </a:p>
        </p:txBody>
      </p:sp>
      <p:sp>
        <p:nvSpPr>
          <p:cNvPr id="29" name="Oval 17"/>
          <p:cNvSpPr>
            <a:spLocks noChangeArrowheads="1"/>
          </p:cNvSpPr>
          <p:nvPr/>
        </p:nvSpPr>
        <p:spPr bwMode="auto">
          <a:xfrm>
            <a:off x="2623881" y="4974298"/>
            <a:ext cx="1511300" cy="504825"/>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UNITA’ CINOFILE</a:t>
            </a:r>
          </a:p>
        </p:txBody>
      </p:sp>
      <p:sp>
        <p:nvSpPr>
          <p:cNvPr id="30" name="Oval 13"/>
          <p:cNvSpPr>
            <a:spLocks noChangeArrowheads="1"/>
          </p:cNvSpPr>
          <p:nvPr/>
        </p:nvSpPr>
        <p:spPr bwMode="auto">
          <a:xfrm>
            <a:off x="4334708" y="5461400"/>
            <a:ext cx="1766888" cy="566738"/>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SOMMOZZATORI</a:t>
            </a:r>
          </a:p>
        </p:txBody>
      </p:sp>
      <p:sp>
        <p:nvSpPr>
          <p:cNvPr id="31" name="Oval 19"/>
          <p:cNvSpPr>
            <a:spLocks noChangeArrowheads="1"/>
          </p:cNvSpPr>
          <p:nvPr/>
        </p:nvSpPr>
        <p:spPr bwMode="auto">
          <a:xfrm>
            <a:off x="6381782" y="5208925"/>
            <a:ext cx="1766888" cy="566737"/>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it-IT" altLang="it-IT" sz="1200" dirty="0">
                <a:solidFill>
                  <a:schemeClr val="tx2"/>
                </a:solidFill>
                <a:latin typeface="+mn-lt"/>
              </a:rPr>
              <a:t>SOCCORSO IN MARE</a:t>
            </a:r>
          </a:p>
        </p:txBody>
      </p:sp>
    </p:spTree>
    <p:extLst>
      <p:ext uri="{BB962C8B-B14F-4D97-AF65-F5344CB8AC3E}">
        <p14:creationId xmlns:p14="http://schemas.microsoft.com/office/powerpoint/2010/main" val="21022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fltVal val="0"/>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animEffect transition="in" filter="fade">
                                      <p:cBhvr>
                                        <p:cTn id="84" dur="500"/>
                                        <p:tgtEl>
                                          <p:spTgt spid="29"/>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Effect transition="in" filter="fade">
                                      <p:cBhvr>
                                        <p:cTn id="9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35</a:t>
            </a:fld>
            <a:endParaRPr lang="it-IT" altLang="it-IT" dirty="0">
              <a:latin typeface="+mn-lt"/>
            </a:endParaRPr>
          </a:p>
        </p:txBody>
      </p:sp>
      <p:sp>
        <p:nvSpPr>
          <p:cNvPr id="8" name="Rettangolo 7"/>
          <p:cNvSpPr/>
          <p:nvPr/>
        </p:nvSpPr>
        <p:spPr>
          <a:xfrm>
            <a:off x="543539" y="1372979"/>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b="1" dirty="0" smtClean="0">
                <a:solidFill>
                  <a:schemeClr val="tx2"/>
                </a:solidFill>
              </a:rPr>
              <a:t>Esercitazioni e prove di soccorso</a:t>
            </a:r>
            <a:endParaRPr lang="it-IT" altLang="it-IT" dirty="0">
              <a:solidFill>
                <a:schemeClr val="tx2"/>
              </a:solidFill>
            </a:endParaRPr>
          </a:p>
        </p:txBody>
      </p:sp>
      <p:sp>
        <p:nvSpPr>
          <p:cNvPr id="15" name="Rettangolo 14"/>
          <p:cNvSpPr/>
          <p:nvPr/>
        </p:nvSpPr>
        <p:spPr>
          <a:xfrm>
            <a:off x="539925" y="2060848"/>
            <a:ext cx="7992888" cy="193899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altLang="it-IT" b="1" dirty="0">
                <a:solidFill>
                  <a:srgbClr val="C00000"/>
                </a:solidFill>
              </a:rPr>
              <a:t>Per </a:t>
            </a:r>
            <a:r>
              <a:rPr lang="it-IT" altLang="it-IT" b="1" u="sng" dirty="0">
                <a:solidFill>
                  <a:srgbClr val="C00000"/>
                </a:solidFill>
              </a:rPr>
              <a:t>esercitazione</a:t>
            </a:r>
            <a:r>
              <a:rPr lang="it-IT" altLang="it-IT" b="1" dirty="0">
                <a:solidFill>
                  <a:srgbClr val="C00000"/>
                </a:solidFill>
              </a:rPr>
              <a:t> s’intende</a:t>
            </a:r>
          </a:p>
          <a:p>
            <a:r>
              <a:rPr lang="it-IT" altLang="it-IT" dirty="0">
                <a:solidFill>
                  <a:schemeClr val="tx2"/>
                </a:solidFill>
              </a:rPr>
              <a:t> una attività che coinvolga le Organizzazioni di volontariato</a:t>
            </a:r>
          </a:p>
          <a:p>
            <a:r>
              <a:rPr lang="it-IT" altLang="it-IT" dirty="0">
                <a:solidFill>
                  <a:schemeClr val="tx2"/>
                </a:solidFill>
              </a:rPr>
              <a:t>e le autorità competenti in materia di protezione civile</a:t>
            </a:r>
          </a:p>
          <a:p>
            <a:r>
              <a:rPr lang="it-IT" altLang="it-IT" dirty="0">
                <a:solidFill>
                  <a:schemeClr val="tx2"/>
                </a:solidFill>
              </a:rPr>
              <a:t>per la verifica di un modello d’intervento  istituzionale</a:t>
            </a:r>
          </a:p>
          <a:p>
            <a:r>
              <a:rPr lang="it-IT" altLang="it-IT" dirty="0">
                <a:solidFill>
                  <a:schemeClr val="tx2"/>
                </a:solidFill>
              </a:rPr>
              <a:t> (C.C.S. – C.O.M. – C.O.C.)</a:t>
            </a:r>
          </a:p>
        </p:txBody>
      </p:sp>
      <p:sp>
        <p:nvSpPr>
          <p:cNvPr id="7" name="Rettangolo 6"/>
          <p:cNvSpPr/>
          <p:nvPr/>
        </p:nvSpPr>
        <p:spPr>
          <a:xfrm>
            <a:off x="539750" y="4077072"/>
            <a:ext cx="7992888" cy="156966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altLang="it-IT" b="1" dirty="0">
                <a:solidFill>
                  <a:srgbClr val="C00000"/>
                </a:solidFill>
              </a:rPr>
              <a:t>Vengono definite </a:t>
            </a:r>
            <a:r>
              <a:rPr lang="it-IT" altLang="it-IT" b="1" u="sng" dirty="0">
                <a:solidFill>
                  <a:srgbClr val="C00000"/>
                </a:solidFill>
              </a:rPr>
              <a:t>prove di soccorso</a:t>
            </a:r>
          </a:p>
          <a:p>
            <a:r>
              <a:rPr lang="it-IT" altLang="it-IT" dirty="0">
                <a:solidFill>
                  <a:schemeClr val="tx2"/>
                </a:solidFill>
              </a:rPr>
              <a:t>quelle atte a testare la capacità logistica dell’Organizzazione</a:t>
            </a:r>
          </a:p>
          <a:p>
            <a:r>
              <a:rPr lang="it-IT" altLang="it-IT" dirty="0">
                <a:solidFill>
                  <a:schemeClr val="tx2"/>
                </a:solidFill>
              </a:rPr>
              <a:t> per la verifica delle capacità di uomini e mezzi in  relazione</a:t>
            </a:r>
          </a:p>
          <a:p>
            <a:r>
              <a:rPr lang="it-IT" altLang="it-IT" dirty="0">
                <a:solidFill>
                  <a:schemeClr val="tx2"/>
                </a:solidFill>
              </a:rPr>
              <a:t> alle  caratteristiche  operative delle  singole Organizzazioni.</a:t>
            </a:r>
          </a:p>
        </p:txBody>
      </p:sp>
    </p:spTree>
    <p:extLst>
      <p:ext uri="{BB962C8B-B14F-4D97-AF65-F5344CB8AC3E}">
        <p14:creationId xmlns:p14="http://schemas.microsoft.com/office/powerpoint/2010/main" val="1916173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36</a:t>
            </a:fld>
            <a:endParaRPr lang="it-IT" altLang="it-IT" dirty="0">
              <a:latin typeface="+mn-lt"/>
            </a:endParaRPr>
          </a:p>
        </p:txBody>
      </p:sp>
      <p:sp>
        <p:nvSpPr>
          <p:cNvPr id="8" name="Rettangolo 7"/>
          <p:cNvSpPr/>
          <p:nvPr/>
        </p:nvSpPr>
        <p:spPr>
          <a:xfrm>
            <a:off x="539925" y="1090398"/>
            <a:ext cx="7992888" cy="830997"/>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altLang="it-IT" b="1" dirty="0" smtClean="0">
                <a:solidFill>
                  <a:srgbClr val="C00000"/>
                </a:solidFill>
              </a:rPr>
              <a:t>i rimborsi alle </a:t>
            </a:r>
            <a:r>
              <a:rPr lang="it-IT" altLang="it-IT" b="1" dirty="0" smtClean="0">
                <a:solidFill>
                  <a:srgbClr val="C00000"/>
                </a:solidFill>
                <a:latin typeface="Arial" charset="0"/>
              </a:rPr>
              <a:t>devono </a:t>
            </a:r>
            <a:r>
              <a:rPr lang="it-IT" altLang="it-IT" b="1" dirty="0">
                <a:solidFill>
                  <a:srgbClr val="C00000"/>
                </a:solidFill>
                <a:latin typeface="Arial" charset="0"/>
              </a:rPr>
              <a:t>essere richiesti entro due anni</a:t>
            </a:r>
          </a:p>
          <a:p>
            <a:pPr algn="ctr"/>
            <a:r>
              <a:rPr lang="it-IT" altLang="it-IT" b="1" dirty="0">
                <a:solidFill>
                  <a:srgbClr val="C00000"/>
                </a:solidFill>
                <a:latin typeface="Arial" charset="0"/>
              </a:rPr>
              <a:t>dall’evento con documentazione in </a:t>
            </a:r>
            <a:r>
              <a:rPr lang="it-IT" altLang="it-IT" b="1" dirty="0" smtClean="0">
                <a:solidFill>
                  <a:srgbClr val="C00000"/>
                </a:solidFill>
                <a:latin typeface="Arial" charset="0"/>
              </a:rPr>
              <a:t>originale</a:t>
            </a:r>
            <a:r>
              <a:rPr lang="it-IT" altLang="it-IT" b="1" dirty="0" smtClean="0">
                <a:solidFill>
                  <a:srgbClr val="C00000"/>
                </a:solidFill>
              </a:rPr>
              <a:t> </a:t>
            </a:r>
            <a:endParaRPr lang="it-IT" altLang="it-IT" dirty="0">
              <a:solidFill>
                <a:srgbClr val="C00000"/>
              </a:solidFill>
            </a:endParaRPr>
          </a:p>
        </p:txBody>
      </p:sp>
      <p:sp>
        <p:nvSpPr>
          <p:cNvPr id="9" name="AutoShape 4"/>
          <p:cNvSpPr>
            <a:spLocks noChangeArrowheads="1"/>
          </p:cNvSpPr>
          <p:nvPr/>
        </p:nvSpPr>
        <p:spPr bwMode="auto">
          <a:xfrm>
            <a:off x="899319" y="2050673"/>
            <a:ext cx="7345362" cy="792162"/>
          </a:xfrm>
          <a:prstGeom prst="roundRect">
            <a:avLst>
              <a:gd name="adj" fmla="val 16667"/>
            </a:avLst>
          </a:prstGeom>
          <a:solidFill>
            <a:srgbClr val="0066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r>
              <a:rPr lang="it-IT" altLang="it-IT" sz="2000" b="1">
                <a:solidFill>
                  <a:schemeClr val="bg1"/>
                </a:solidFill>
                <a:latin typeface="Arial" charset="0"/>
              </a:rPr>
              <a:t>Per interventi preventivamente autorizzati dal Dipartimento</a:t>
            </a:r>
          </a:p>
        </p:txBody>
      </p:sp>
      <p:sp>
        <p:nvSpPr>
          <p:cNvPr id="10" name="Oval 5"/>
          <p:cNvSpPr>
            <a:spLocks noChangeArrowheads="1"/>
          </p:cNvSpPr>
          <p:nvPr/>
        </p:nvSpPr>
        <p:spPr bwMode="auto">
          <a:xfrm>
            <a:off x="539750" y="2996952"/>
            <a:ext cx="2519362" cy="935038"/>
          </a:xfrm>
          <a:prstGeom prst="ellipse">
            <a:avLst/>
          </a:prstGeom>
          <a:solidFill>
            <a:srgbClr val="0066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endParaRPr lang="it-IT" altLang="it-IT" sz="1800" dirty="0">
              <a:latin typeface="Arial" charset="0"/>
            </a:endParaRPr>
          </a:p>
          <a:p>
            <a:pPr algn="ctr">
              <a:spcBef>
                <a:spcPct val="0"/>
              </a:spcBef>
              <a:buFontTx/>
              <a:buNone/>
            </a:pPr>
            <a:r>
              <a:rPr lang="it-IT" altLang="it-IT" sz="2000" b="1" dirty="0">
                <a:solidFill>
                  <a:schemeClr val="bg1"/>
                </a:solidFill>
                <a:latin typeface="Arial" charset="0"/>
              </a:rPr>
              <a:t>Rimborsi spese</a:t>
            </a:r>
          </a:p>
          <a:p>
            <a:pPr algn="ctr">
              <a:spcBef>
                <a:spcPct val="0"/>
              </a:spcBef>
              <a:buFontTx/>
              <a:buNone/>
            </a:pPr>
            <a:r>
              <a:rPr lang="it-IT" altLang="it-IT" sz="2000" b="1" dirty="0">
                <a:solidFill>
                  <a:schemeClr val="bg1"/>
                </a:solidFill>
                <a:latin typeface="Arial" charset="0"/>
              </a:rPr>
              <a:t> carburante</a:t>
            </a:r>
          </a:p>
          <a:p>
            <a:pPr algn="ctr">
              <a:spcBef>
                <a:spcPct val="0"/>
              </a:spcBef>
              <a:buFontTx/>
              <a:buNone/>
            </a:pPr>
            <a:endParaRPr lang="it-IT" altLang="it-IT" sz="1800" dirty="0">
              <a:solidFill>
                <a:schemeClr val="bg1"/>
              </a:solidFill>
              <a:latin typeface="Arial" charset="0"/>
            </a:endParaRPr>
          </a:p>
        </p:txBody>
      </p:sp>
      <p:sp>
        <p:nvSpPr>
          <p:cNvPr id="11" name="Oval 6"/>
          <p:cNvSpPr>
            <a:spLocks noChangeArrowheads="1"/>
          </p:cNvSpPr>
          <p:nvPr/>
        </p:nvSpPr>
        <p:spPr bwMode="auto">
          <a:xfrm>
            <a:off x="5245592" y="2972113"/>
            <a:ext cx="3022600" cy="1081088"/>
          </a:xfrm>
          <a:prstGeom prst="ellipse">
            <a:avLst/>
          </a:prstGeom>
          <a:solidFill>
            <a:srgbClr val="0066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r>
              <a:rPr lang="it-IT" altLang="it-IT" sz="2000" b="1">
                <a:solidFill>
                  <a:schemeClr val="bg1"/>
                </a:solidFill>
                <a:latin typeface="Arial" charset="0"/>
              </a:rPr>
              <a:t>Rimborsi viaggi F.S.</a:t>
            </a:r>
          </a:p>
          <a:p>
            <a:pPr algn="ctr">
              <a:spcBef>
                <a:spcPct val="0"/>
              </a:spcBef>
              <a:buFontTx/>
              <a:buNone/>
            </a:pPr>
            <a:r>
              <a:rPr lang="it-IT" altLang="it-IT" sz="2000" b="1">
                <a:solidFill>
                  <a:schemeClr val="bg1"/>
                </a:solidFill>
                <a:latin typeface="Arial" charset="0"/>
              </a:rPr>
              <a:t> o nave</a:t>
            </a:r>
          </a:p>
        </p:txBody>
      </p:sp>
      <p:sp>
        <p:nvSpPr>
          <p:cNvPr id="12" name="Oval 7"/>
          <p:cNvSpPr>
            <a:spLocks noChangeArrowheads="1"/>
          </p:cNvSpPr>
          <p:nvPr/>
        </p:nvSpPr>
        <p:spPr bwMode="auto">
          <a:xfrm>
            <a:off x="611560" y="4121624"/>
            <a:ext cx="3240087" cy="1728787"/>
          </a:xfrm>
          <a:prstGeom prst="ellipse">
            <a:avLst/>
          </a:prstGeom>
          <a:solidFill>
            <a:srgbClr val="0066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r>
              <a:rPr lang="it-IT" altLang="it-IT" sz="2000" b="1">
                <a:solidFill>
                  <a:schemeClr val="bg1"/>
                </a:solidFill>
                <a:latin typeface="Arial" charset="0"/>
              </a:rPr>
              <a:t>Reintegro attrezzature</a:t>
            </a:r>
          </a:p>
          <a:p>
            <a:pPr algn="ctr">
              <a:spcBef>
                <a:spcPct val="0"/>
              </a:spcBef>
              <a:buFontTx/>
              <a:buNone/>
            </a:pPr>
            <a:r>
              <a:rPr lang="it-IT" altLang="it-IT" sz="2000" b="1">
                <a:solidFill>
                  <a:schemeClr val="bg1"/>
                </a:solidFill>
                <a:latin typeface="Arial" charset="0"/>
              </a:rPr>
              <a:t>e mezzi danneggiati</a:t>
            </a:r>
          </a:p>
          <a:p>
            <a:pPr algn="ctr">
              <a:spcBef>
                <a:spcPct val="0"/>
              </a:spcBef>
              <a:buFontTx/>
              <a:buNone/>
            </a:pPr>
            <a:r>
              <a:rPr lang="it-IT" altLang="it-IT" sz="2000" b="1">
                <a:solidFill>
                  <a:schemeClr val="bg1"/>
                </a:solidFill>
                <a:latin typeface="Arial" charset="0"/>
              </a:rPr>
              <a:t>o perdute non per</a:t>
            </a:r>
          </a:p>
          <a:p>
            <a:pPr algn="ctr">
              <a:spcBef>
                <a:spcPct val="0"/>
              </a:spcBef>
              <a:buFontTx/>
              <a:buNone/>
            </a:pPr>
            <a:r>
              <a:rPr lang="it-IT" altLang="it-IT" sz="2000" b="1">
                <a:solidFill>
                  <a:schemeClr val="bg1"/>
                </a:solidFill>
                <a:latin typeface="Arial" charset="0"/>
              </a:rPr>
              <a:t> dolo o colpa grave</a:t>
            </a:r>
          </a:p>
        </p:txBody>
      </p:sp>
      <p:sp>
        <p:nvSpPr>
          <p:cNvPr id="13" name="Oval 12"/>
          <p:cNvSpPr>
            <a:spLocks noChangeArrowheads="1"/>
          </p:cNvSpPr>
          <p:nvPr/>
        </p:nvSpPr>
        <p:spPr bwMode="auto">
          <a:xfrm>
            <a:off x="4644008" y="4235549"/>
            <a:ext cx="3384550" cy="1439862"/>
          </a:xfrm>
          <a:prstGeom prst="ellipse">
            <a:avLst/>
          </a:prstGeom>
          <a:solidFill>
            <a:srgbClr val="0066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endParaRPr lang="it-IT" altLang="it-IT" sz="2000" b="1">
              <a:solidFill>
                <a:schemeClr val="bg1"/>
              </a:solidFill>
              <a:latin typeface="Arial" charset="0"/>
            </a:endParaRPr>
          </a:p>
          <a:p>
            <a:pPr algn="ctr">
              <a:spcBef>
                <a:spcPct val="0"/>
              </a:spcBef>
              <a:buFontTx/>
              <a:buNone/>
            </a:pPr>
            <a:r>
              <a:rPr lang="it-IT" altLang="it-IT" sz="2000" b="1">
                <a:solidFill>
                  <a:schemeClr val="bg1"/>
                </a:solidFill>
                <a:latin typeface="Arial" charset="0"/>
              </a:rPr>
              <a:t>Altre necessità che </a:t>
            </a:r>
          </a:p>
          <a:p>
            <a:pPr algn="ctr">
              <a:spcBef>
                <a:spcPct val="0"/>
              </a:spcBef>
              <a:buFontTx/>
              <a:buNone/>
            </a:pPr>
            <a:r>
              <a:rPr lang="it-IT" altLang="it-IT" sz="2000" b="1">
                <a:solidFill>
                  <a:schemeClr val="bg1"/>
                </a:solidFill>
                <a:latin typeface="Arial" charset="0"/>
              </a:rPr>
              <a:t>possono sopravvenire</a:t>
            </a:r>
          </a:p>
          <a:p>
            <a:pPr algn="ctr">
              <a:spcBef>
                <a:spcPct val="0"/>
              </a:spcBef>
              <a:buFontTx/>
              <a:buNone/>
            </a:pPr>
            <a:r>
              <a:rPr lang="it-IT" altLang="it-IT" sz="2000" b="1">
                <a:solidFill>
                  <a:schemeClr val="bg1"/>
                </a:solidFill>
                <a:latin typeface="Arial" charset="0"/>
              </a:rPr>
              <a:t> </a:t>
            </a:r>
          </a:p>
          <a:p>
            <a:pPr algn="ctr">
              <a:spcBef>
                <a:spcPct val="0"/>
              </a:spcBef>
              <a:buFontTx/>
              <a:buNone/>
            </a:pPr>
            <a:r>
              <a:rPr lang="it-IT" altLang="it-IT" sz="2000" b="1">
                <a:solidFill>
                  <a:schemeClr val="bg1"/>
                </a:solidFill>
                <a:latin typeface="Arial" charset="0"/>
              </a:rPr>
              <a:t> </a:t>
            </a:r>
          </a:p>
        </p:txBody>
      </p:sp>
      <p:sp>
        <p:nvSpPr>
          <p:cNvPr id="14" name="Line 10"/>
          <p:cNvSpPr>
            <a:spLocks noChangeShapeType="1"/>
          </p:cNvSpPr>
          <p:nvPr/>
        </p:nvSpPr>
        <p:spPr bwMode="auto">
          <a:xfrm flipH="1">
            <a:off x="3047918" y="2884255"/>
            <a:ext cx="1512888"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Line 9"/>
          <p:cNvSpPr>
            <a:spLocks noChangeShapeType="1"/>
          </p:cNvSpPr>
          <p:nvPr/>
        </p:nvSpPr>
        <p:spPr bwMode="auto">
          <a:xfrm flipH="1">
            <a:off x="3456781" y="2908677"/>
            <a:ext cx="1079500" cy="1512888"/>
          </a:xfrm>
          <a:prstGeom prst="line">
            <a:avLst/>
          </a:prstGeom>
          <a:noFill/>
          <a:ln w="9525">
            <a:solidFill>
              <a:schemeClr val="tx1">
                <a:alpha val="65000"/>
              </a:schemeClr>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Line 13"/>
          <p:cNvSpPr>
            <a:spLocks noChangeShapeType="1"/>
          </p:cNvSpPr>
          <p:nvPr/>
        </p:nvSpPr>
        <p:spPr bwMode="auto">
          <a:xfrm>
            <a:off x="4551390" y="2902758"/>
            <a:ext cx="1008062" cy="1512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Line 11"/>
          <p:cNvSpPr>
            <a:spLocks noChangeShapeType="1"/>
          </p:cNvSpPr>
          <p:nvPr/>
        </p:nvSpPr>
        <p:spPr bwMode="auto">
          <a:xfrm>
            <a:off x="4575915" y="2912190"/>
            <a:ext cx="1220048" cy="229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675926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37</a:t>
            </a:fld>
            <a:endParaRPr lang="it-IT" altLang="it-IT" dirty="0">
              <a:latin typeface="+mn-lt"/>
            </a:endParaRPr>
          </a:p>
        </p:txBody>
      </p:sp>
      <p:sp>
        <p:nvSpPr>
          <p:cNvPr id="8" name="Rettangolo 7"/>
          <p:cNvSpPr/>
          <p:nvPr/>
        </p:nvSpPr>
        <p:spPr>
          <a:xfrm>
            <a:off x="533690" y="908050"/>
            <a:ext cx="7992888" cy="116955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C00000"/>
                </a:solidFill>
              </a:rPr>
              <a:t>Indirizzi operative volti ad assicurare l’unitaria partecipazione delle organizzazioni di volontariato all’attività di protezione civile</a:t>
            </a:r>
            <a:r>
              <a:rPr lang="it-IT" altLang="it-IT" sz="2000" dirty="0" smtClean="0">
                <a:solidFill>
                  <a:srgbClr val="C00000"/>
                </a:solidFill>
              </a:rPr>
              <a:t>”.</a:t>
            </a:r>
          </a:p>
          <a:p>
            <a:pPr algn="ctr" eaLnBrk="1" hangingPunct="1">
              <a:spcBef>
                <a:spcPct val="50000"/>
              </a:spcBef>
              <a:buFontTx/>
              <a:buNone/>
            </a:pPr>
            <a:r>
              <a:rPr lang="it-IT" altLang="it-IT" sz="2000" b="1" dirty="0" smtClean="0">
                <a:solidFill>
                  <a:srgbClr val="C00000"/>
                </a:solidFill>
              </a:rPr>
              <a:t>Eventi a grosso impatto locale</a:t>
            </a:r>
            <a:endParaRPr lang="it-IT" altLang="it-IT" sz="2000" b="1" dirty="0">
              <a:solidFill>
                <a:srgbClr val="C00000"/>
              </a:solidFill>
            </a:endParaRPr>
          </a:p>
        </p:txBody>
      </p:sp>
      <p:sp>
        <p:nvSpPr>
          <p:cNvPr id="15" name="Rettangolo 14"/>
          <p:cNvSpPr/>
          <p:nvPr/>
        </p:nvSpPr>
        <p:spPr>
          <a:xfrm>
            <a:off x="533690" y="2331626"/>
            <a:ext cx="7992888" cy="4093428"/>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just" eaLnBrk="1" hangingPunct="1"/>
            <a:r>
              <a:rPr lang="it-IT" altLang="it-IT" sz="2000" dirty="0">
                <a:solidFill>
                  <a:schemeClr val="tx2"/>
                </a:solidFill>
              </a:rPr>
              <a:t>La realizzazione di eventi locali che, possono comportare </a:t>
            </a:r>
            <a:r>
              <a:rPr lang="it-IT" altLang="it-IT" sz="2000" dirty="0">
                <a:solidFill>
                  <a:srgbClr val="FF0000"/>
                </a:solidFill>
              </a:rPr>
              <a:t>grave rischio per la pubblica e privata incolumità </a:t>
            </a:r>
            <a:r>
              <a:rPr lang="it-IT" altLang="it-IT" sz="2000" dirty="0">
                <a:solidFill>
                  <a:schemeClr val="tx2"/>
                </a:solidFill>
              </a:rPr>
              <a:t>in ragione </a:t>
            </a:r>
            <a:r>
              <a:rPr lang="it-IT" altLang="it-IT" sz="2000" u="sng" dirty="0">
                <a:solidFill>
                  <a:schemeClr val="tx2"/>
                </a:solidFill>
              </a:rPr>
              <a:t>dell’eccezionale afflusso </a:t>
            </a:r>
            <a:r>
              <a:rPr lang="it-IT" altLang="it-IT" sz="2000" dirty="0">
                <a:solidFill>
                  <a:schemeClr val="tx2"/>
                </a:solidFill>
              </a:rPr>
              <a:t>di persone ovvero della </a:t>
            </a:r>
            <a:r>
              <a:rPr lang="it-IT" altLang="it-IT" sz="2000" u="sng" dirty="0">
                <a:solidFill>
                  <a:schemeClr val="tx2"/>
                </a:solidFill>
              </a:rPr>
              <a:t>scarsità o insufficienza </a:t>
            </a:r>
            <a:r>
              <a:rPr lang="it-IT" altLang="it-IT" sz="2000" dirty="0">
                <a:solidFill>
                  <a:schemeClr val="tx2"/>
                </a:solidFill>
              </a:rPr>
              <a:t>delle vie di fuga possono richiedere l’attivazione, a livello comunale, </a:t>
            </a:r>
            <a:r>
              <a:rPr lang="it-IT" altLang="it-IT" sz="2000" dirty="0">
                <a:solidFill>
                  <a:srgbClr val="FF0000"/>
                </a:solidFill>
              </a:rPr>
              <a:t>del piano di protezione civile</a:t>
            </a:r>
            <a:r>
              <a:rPr lang="it-IT" altLang="it-IT" sz="2000" dirty="0">
                <a:solidFill>
                  <a:schemeClr val="tx2"/>
                </a:solidFill>
              </a:rPr>
              <a:t>, con l’attivazione di tutte o parte delle funzioni di supporto in esso previste e l’istituzione temporanea del Centro Operativo Comunale </a:t>
            </a:r>
            <a:r>
              <a:rPr lang="it-IT" altLang="it-IT" sz="2000" dirty="0">
                <a:solidFill>
                  <a:srgbClr val="FF0000"/>
                </a:solidFill>
              </a:rPr>
              <a:t>(C.O.C.)</a:t>
            </a:r>
          </a:p>
          <a:p>
            <a:pPr algn="just" eaLnBrk="1" hangingPunct="1"/>
            <a:endParaRPr lang="it-IT" altLang="it-IT" sz="2000" dirty="0">
              <a:solidFill>
                <a:schemeClr val="tx2"/>
              </a:solidFill>
            </a:endParaRPr>
          </a:p>
          <a:p>
            <a:pPr algn="just" eaLnBrk="1" hangingPunct="1"/>
            <a:r>
              <a:rPr lang="it-IT" altLang="it-IT" sz="2000" dirty="0">
                <a:solidFill>
                  <a:schemeClr val="tx2"/>
                </a:solidFill>
              </a:rPr>
              <a:t> In tali circostanze </a:t>
            </a:r>
            <a:r>
              <a:rPr lang="it-IT" altLang="it-IT" sz="2000" dirty="0">
                <a:solidFill>
                  <a:srgbClr val="FF0000"/>
                </a:solidFill>
              </a:rPr>
              <a:t>è consentito ricorrere all’impiego delle organizzazioni di volontariato di protezione civile</a:t>
            </a:r>
            <a:r>
              <a:rPr lang="it-IT" altLang="it-IT" sz="2000" dirty="0">
                <a:solidFill>
                  <a:schemeClr val="tx2"/>
                </a:solidFill>
              </a:rPr>
              <a:t>, che potranno essere chiamate dalla Autorità di Protezione Civile a svolgere </a:t>
            </a:r>
            <a:r>
              <a:rPr lang="it-IT" altLang="it-IT" sz="2000" u="sng" dirty="0">
                <a:solidFill>
                  <a:schemeClr val="tx2"/>
                </a:solidFill>
              </a:rPr>
              <a:t>i compiti previsti specificatamente </a:t>
            </a:r>
            <a:r>
              <a:rPr lang="it-IT" altLang="it-IT" sz="2000" dirty="0">
                <a:solidFill>
                  <a:schemeClr val="tx2"/>
                </a:solidFill>
              </a:rPr>
              <a:t>nella summenzionata pianificazione comunale, che si assumerà anche l’onere del rimborso degli oneri ai datori di lavoro e ai rimborsi delle spese sostenute dai volontari</a:t>
            </a:r>
          </a:p>
        </p:txBody>
      </p:sp>
    </p:spTree>
    <p:extLst>
      <p:ext uri="{BB962C8B-B14F-4D97-AF65-F5344CB8AC3E}">
        <p14:creationId xmlns:p14="http://schemas.microsoft.com/office/powerpoint/2010/main" val="295940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38</a:t>
            </a:fld>
            <a:endParaRPr lang="it-IT" altLang="it-IT" dirty="0">
              <a:latin typeface="+mn-lt"/>
            </a:endParaRPr>
          </a:p>
        </p:txBody>
      </p:sp>
      <p:sp>
        <p:nvSpPr>
          <p:cNvPr id="8" name="Rettangolo 7"/>
          <p:cNvSpPr/>
          <p:nvPr/>
        </p:nvSpPr>
        <p:spPr>
          <a:xfrm>
            <a:off x="533690" y="908050"/>
            <a:ext cx="7992888" cy="116955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C00000"/>
                </a:solidFill>
              </a:rPr>
              <a:t>Indirizzi operative volti ad assicurare l’unitaria partecipazione delle organizzazioni di volontariato all’attività di protezione civile</a:t>
            </a:r>
            <a:r>
              <a:rPr lang="it-IT" altLang="it-IT" sz="2000" dirty="0" smtClean="0">
                <a:solidFill>
                  <a:srgbClr val="C00000"/>
                </a:solidFill>
              </a:rPr>
              <a:t>”.</a:t>
            </a:r>
          </a:p>
          <a:p>
            <a:pPr algn="ctr" eaLnBrk="1" hangingPunct="1">
              <a:spcBef>
                <a:spcPct val="50000"/>
              </a:spcBef>
              <a:buFontTx/>
              <a:buNone/>
            </a:pPr>
            <a:r>
              <a:rPr lang="it-IT" altLang="it-IT" sz="2000" b="1" dirty="0" smtClean="0">
                <a:solidFill>
                  <a:srgbClr val="C00000"/>
                </a:solidFill>
              </a:rPr>
              <a:t>Eventi a grosso impatto locale</a:t>
            </a:r>
            <a:endParaRPr lang="it-IT" altLang="it-IT" sz="2000" b="1" dirty="0">
              <a:solidFill>
                <a:srgbClr val="C00000"/>
              </a:solidFill>
            </a:endParaRPr>
          </a:p>
        </p:txBody>
      </p:sp>
      <p:sp>
        <p:nvSpPr>
          <p:cNvPr id="15" name="Rettangolo 14"/>
          <p:cNvSpPr/>
          <p:nvPr/>
        </p:nvSpPr>
        <p:spPr>
          <a:xfrm>
            <a:off x="533690" y="2331626"/>
            <a:ext cx="7992888" cy="378565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just" eaLnBrk="1" hangingPunct="1"/>
            <a:r>
              <a:rPr lang="it-IT" altLang="it-IT" sz="2000" b="1" dirty="0">
                <a:solidFill>
                  <a:srgbClr val="FF0000"/>
                </a:solidFill>
              </a:rPr>
              <a:t>L’attivazione del piano comunale di protezione civile e l’istituzione del C.O.C. costituiscono il presupposto essenziale</a:t>
            </a:r>
            <a:r>
              <a:rPr lang="it-IT" altLang="it-IT" sz="2000" dirty="0">
                <a:solidFill>
                  <a:srgbClr val="5F5F5F"/>
                </a:solidFill>
              </a:rPr>
              <a:t> in base al quale l’Amministrazione Comunale può disporre l’attivazione delle organizzazioni iscritte nell’elenco territoriale ed afferenti al proprio Comune nonché, ove necessario, avanzare richiesta alla Regione per l’attivazione di altre organizzazioni provenienti dall’ambito regionale e per l’autorizzazione all’applicazione dei benefici normativi previsti dagli articoli 39 e 40 del </a:t>
            </a:r>
            <a:r>
              <a:rPr lang="it-IT" altLang="it-IT" sz="2000" dirty="0" err="1">
                <a:solidFill>
                  <a:srgbClr val="5F5F5F"/>
                </a:solidFill>
              </a:rPr>
              <a:t>D.Gls</a:t>
            </a:r>
            <a:r>
              <a:rPr lang="it-IT" altLang="it-IT" sz="2000" dirty="0">
                <a:solidFill>
                  <a:srgbClr val="5F5F5F"/>
                </a:solidFill>
              </a:rPr>
              <a:t>.. </a:t>
            </a:r>
          </a:p>
          <a:p>
            <a:pPr algn="just" eaLnBrk="1" hangingPunct="1"/>
            <a:endParaRPr lang="it-IT" altLang="it-IT" sz="2000" dirty="0">
              <a:solidFill>
                <a:srgbClr val="5F5F5F"/>
              </a:solidFill>
            </a:endParaRPr>
          </a:p>
          <a:p>
            <a:pPr algn="just" eaLnBrk="1" hangingPunct="1"/>
            <a:r>
              <a:rPr lang="it-IT" altLang="it-IT" sz="2000" dirty="0">
                <a:solidFill>
                  <a:srgbClr val="5F5F5F"/>
                </a:solidFill>
              </a:rPr>
              <a:t>In tale contesto sarà necessario anche </a:t>
            </a:r>
            <a:r>
              <a:rPr lang="it-IT" altLang="it-IT" sz="2000" dirty="0">
                <a:solidFill>
                  <a:srgbClr val="FF0000"/>
                </a:solidFill>
              </a:rPr>
              <a:t>determinare con chiarezza il soggetto incaricato del coordinamento operativo delle organizzazioni di volontariato</a:t>
            </a:r>
            <a:r>
              <a:rPr lang="it-IT" altLang="it-IT" sz="2000" dirty="0">
                <a:solidFill>
                  <a:srgbClr val="5F5F5F"/>
                </a:solidFill>
              </a:rPr>
              <a:t>. </a:t>
            </a:r>
          </a:p>
        </p:txBody>
      </p:sp>
    </p:spTree>
    <p:extLst>
      <p:ext uri="{BB962C8B-B14F-4D97-AF65-F5344CB8AC3E}">
        <p14:creationId xmlns:p14="http://schemas.microsoft.com/office/powerpoint/2010/main" val="2132509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39</a:t>
            </a:fld>
            <a:endParaRPr lang="it-IT" altLang="it-IT" dirty="0">
              <a:latin typeface="+mn-lt"/>
            </a:endParaRPr>
          </a:p>
        </p:txBody>
      </p:sp>
      <p:sp>
        <p:nvSpPr>
          <p:cNvPr id="15" name="Rettangolo 14"/>
          <p:cNvSpPr/>
          <p:nvPr/>
        </p:nvSpPr>
        <p:spPr>
          <a:xfrm>
            <a:off x="533690" y="3185798"/>
            <a:ext cx="7992888" cy="286232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just" eaLnBrk="1" hangingPunct="1"/>
            <a:r>
              <a:rPr lang="it-IT" altLang="it-IT" sz="2000" dirty="0">
                <a:solidFill>
                  <a:schemeClr val="tx2"/>
                </a:solidFill>
                <a:latin typeface="+mj-lt"/>
              </a:rPr>
              <a:t>La ricerca di persone disperse in ambiente diverso da quello montano, impervio o ipogeo </a:t>
            </a:r>
            <a:r>
              <a:rPr lang="it-IT" altLang="it-IT" sz="2000" dirty="0">
                <a:solidFill>
                  <a:srgbClr val="C00000"/>
                </a:solidFill>
                <a:latin typeface="+mj-lt"/>
              </a:rPr>
              <a:t>non è una attività di protezione civile</a:t>
            </a:r>
            <a:r>
              <a:rPr lang="it-IT" altLang="it-IT" sz="2000" dirty="0">
                <a:solidFill>
                  <a:schemeClr val="tx2"/>
                </a:solidFill>
                <a:latin typeface="+mj-lt"/>
              </a:rPr>
              <a:t>. Ma può accadere che le autorità competenti richiedano il concorso nelle ricerche, dei sistemi locali di protezione civile. Tale richiesta può essere rivolta anche allo scopo di mobilitare le organizzazioni di volontariato, con particolare riferimento a quelle in possesso di unità cinofile </a:t>
            </a:r>
            <a:r>
              <a:rPr lang="it-IT" altLang="it-IT" sz="2000" i="1" dirty="0">
                <a:solidFill>
                  <a:schemeClr val="tx2"/>
                </a:solidFill>
                <a:latin typeface="+mj-lt"/>
              </a:rPr>
              <a:t>addestrate </a:t>
            </a:r>
            <a:r>
              <a:rPr lang="it-IT" altLang="it-IT" sz="2000" dirty="0">
                <a:solidFill>
                  <a:schemeClr val="tx2"/>
                </a:solidFill>
                <a:latin typeface="+mj-lt"/>
              </a:rPr>
              <a:t>per la ricerca in superficie.</a:t>
            </a:r>
          </a:p>
          <a:p>
            <a:pPr algn="just" eaLnBrk="1" hangingPunct="1"/>
            <a:r>
              <a:rPr lang="it-IT" altLang="it-IT" sz="2000" dirty="0">
                <a:solidFill>
                  <a:srgbClr val="C00000"/>
                </a:solidFill>
                <a:latin typeface="+mj-lt"/>
              </a:rPr>
              <a:t>L’attivazione delle organizzazioni per il concorso in questa tipologia di attività è quindi consentita</a:t>
            </a:r>
            <a:r>
              <a:rPr lang="it-IT" altLang="it-IT" sz="2000" dirty="0">
                <a:solidFill>
                  <a:schemeClr val="tx2"/>
                </a:solidFill>
                <a:latin typeface="+mj-lt"/>
              </a:rPr>
              <a:t> a patto che vengano rispettate alcune </a:t>
            </a:r>
            <a:r>
              <a:rPr lang="it-IT" altLang="it-IT" sz="2000" dirty="0" smtClean="0">
                <a:solidFill>
                  <a:schemeClr val="tx2"/>
                </a:solidFill>
                <a:latin typeface="+mj-lt"/>
              </a:rPr>
              <a:t>condizioni:</a:t>
            </a:r>
            <a:endParaRPr lang="it-IT" altLang="it-IT" sz="2000" dirty="0">
              <a:solidFill>
                <a:schemeClr val="tx2"/>
              </a:solidFill>
              <a:latin typeface="+mj-lt"/>
            </a:endParaRPr>
          </a:p>
        </p:txBody>
      </p:sp>
      <p:sp>
        <p:nvSpPr>
          <p:cNvPr id="9" name="Rettangolo 8"/>
          <p:cNvSpPr/>
          <p:nvPr/>
        </p:nvSpPr>
        <p:spPr>
          <a:xfrm>
            <a:off x="533690" y="978962"/>
            <a:ext cx="7992888" cy="70788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smtClean="0">
                <a:solidFill>
                  <a:schemeClr val="tx2"/>
                </a:solidFill>
                <a:ea typeface="MS PGothic" charset="-128"/>
              </a:rPr>
              <a:t>Legge 14 novembre 2012 n.203</a:t>
            </a:r>
            <a:br>
              <a:rPr lang="it-IT" altLang="it-IT" sz="2000" b="1" dirty="0" smtClean="0">
                <a:solidFill>
                  <a:schemeClr val="tx2"/>
                </a:solidFill>
                <a:ea typeface="MS PGothic" charset="-128"/>
              </a:rPr>
            </a:br>
            <a:r>
              <a:rPr lang="it-IT" altLang="it-IT" sz="2000" b="1" dirty="0" smtClean="0">
                <a:solidFill>
                  <a:schemeClr val="tx2"/>
                </a:solidFill>
                <a:ea typeface="MS PGothic" charset="-128"/>
              </a:rPr>
              <a:t>Integra e modifica la direttiva firmata il 9/11/2012</a:t>
            </a:r>
          </a:p>
        </p:txBody>
      </p:sp>
      <p:sp>
        <p:nvSpPr>
          <p:cNvPr id="10" name="Rettangolo 9"/>
          <p:cNvSpPr/>
          <p:nvPr/>
        </p:nvSpPr>
        <p:spPr>
          <a:xfrm>
            <a:off x="575556" y="1779766"/>
            <a:ext cx="7992888" cy="116955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buFont typeface="Arial" charset="0"/>
              <a:buNone/>
            </a:pPr>
            <a:r>
              <a:rPr lang="it-IT" altLang="it-IT" sz="2000" b="1" dirty="0" smtClean="0">
                <a:solidFill>
                  <a:srgbClr val="C00000"/>
                </a:solidFill>
                <a:ea typeface="MS PGothic" charset="-128"/>
              </a:rPr>
              <a:t>la ricerca di persone disperse:</a:t>
            </a:r>
            <a:endParaRPr lang="it-IT" altLang="it-IT" sz="2000" b="1" dirty="0">
              <a:solidFill>
                <a:srgbClr val="C00000"/>
              </a:solidFill>
              <a:ea typeface="MS PGothic" charset="-128"/>
            </a:endParaRPr>
          </a:p>
          <a:p>
            <a:pPr algn="ctr" eaLnBrk="1" hangingPunct="1">
              <a:spcBef>
                <a:spcPct val="50000"/>
              </a:spcBef>
              <a:buFontTx/>
              <a:buNone/>
            </a:pPr>
            <a:r>
              <a:rPr lang="it-IT" altLang="it-IT" sz="2000" b="1" dirty="0">
                <a:solidFill>
                  <a:schemeClr val="tx2"/>
                </a:solidFill>
              </a:rPr>
              <a:t>Indirizzi operative volti ad assicurare l’unitaria partecipazione delle organizzazioni di volontariato all’attività di protezione civile</a:t>
            </a:r>
            <a:r>
              <a:rPr lang="it-IT" altLang="it-IT" sz="2000" dirty="0">
                <a:solidFill>
                  <a:schemeClr val="tx2"/>
                </a:solidFill>
              </a:rPr>
              <a:t>”.</a:t>
            </a:r>
          </a:p>
        </p:txBody>
      </p:sp>
    </p:spTree>
    <p:extLst>
      <p:ext uri="{BB962C8B-B14F-4D97-AF65-F5344CB8AC3E}">
        <p14:creationId xmlns:p14="http://schemas.microsoft.com/office/powerpoint/2010/main" val="1382022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a:t>
            </a:fld>
            <a:endParaRPr lang="it-IT" altLang="it-IT" dirty="0">
              <a:latin typeface="+mn-lt"/>
            </a:endParaRPr>
          </a:p>
        </p:txBody>
      </p:sp>
      <p:sp>
        <p:nvSpPr>
          <p:cNvPr id="6" name="Rettangolo 5"/>
          <p:cNvSpPr/>
          <p:nvPr/>
        </p:nvSpPr>
        <p:spPr>
          <a:xfrm>
            <a:off x="535254" y="1140808"/>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5254" y="2023842"/>
            <a:ext cx="7992888" cy="70788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marL="342900" indent="-342900">
              <a:buFont typeface="Arial" charset="0"/>
              <a:buChar char="•"/>
            </a:pPr>
            <a:r>
              <a:rPr lang="it-IT" sz="2000" dirty="0" smtClean="0">
                <a:solidFill>
                  <a:schemeClr val="tx2"/>
                </a:solidFill>
              </a:rPr>
              <a:t>Associazioni</a:t>
            </a:r>
          </a:p>
          <a:p>
            <a:pPr marL="342900" indent="-342900">
              <a:buFont typeface="Arial" charset="0"/>
              <a:buChar char="•"/>
            </a:pPr>
            <a:r>
              <a:rPr lang="it-IT" sz="2000" dirty="0" smtClean="0">
                <a:solidFill>
                  <a:schemeClr val="tx2"/>
                </a:solidFill>
              </a:rPr>
              <a:t>Gruppi Comunali/Intercomunali/provinciali</a:t>
            </a:r>
          </a:p>
        </p:txBody>
      </p:sp>
      <p:sp>
        <p:nvSpPr>
          <p:cNvPr id="8" name="Rettangolo 7"/>
          <p:cNvSpPr/>
          <p:nvPr/>
        </p:nvSpPr>
        <p:spPr>
          <a:xfrm>
            <a:off x="539925" y="3216701"/>
            <a:ext cx="7992888" cy="132343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r>
              <a:rPr lang="it-IT" sz="2000" dirty="0" smtClean="0">
                <a:solidFill>
                  <a:schemeClr val="tx2"/>
                </a:solidFill>
              </a:rPr>
              <a:t>Albo diviso in dodici sezioni provinciali già a partire dal 01/03/2002</a:t>
            </a:r>
          </a:p>
          <a:p>
            <a:endParaRPr lang="it-IT" sz="2000" dirty="0">
              <a:solidFill>
                <a:schemeClr val="tx2"/>
              </a:solidFill>
            </a:endParaRPr>
          </a:p>
          <a:p>
            <a:r>
              <a:rPr lang="it-IT" sz="2000" dirty="0" smtClean="0">
                <a:solidFill>
                  <a:schemeClr val="tx2"/>
                </a:solidFill>
              </a:rPr>
              <a:t> ai sensi della DGR 7/7858 del 25/01/2002 in attuazione dell’art. 4 comma 46 e art. 3 comma 1 della L. </a:t>
            </a:r>
            <a:r>
              <a:rPr lang="it-IT" sz="2000" dirty="0" err="1" smtClean="0">
                <a:solidFill>
                  <a:schemeClr val="tx2"/>
                </a:solidFill>
              </a:rPr>
              <a:t>R</a:t>
            </a:r>
            <a:r>
              <a:rPr lang="it-IT" sz="2000" dirty="0" smtClean="0">
                <a:solidFill>
                  <a:schemeClr val="tx2"/>
                </a:solidFill>
              </a:rPr>
              <a:t>. 1/2000</a:t>
            </a:r>
          </a:p>
        </p:txBody>
      </p:sp>
      <p:sp>
        <p:nvSpPr>
          <p:cNvPr id="9" name="Rettangolo 8"/>
          <p:cNvSpPr/>
          <p:nvPr/>
        </p:nvSpPr>
        <p:spPr>
          <a:xfrm>
            <a:off x="575556" y="4957936"/>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r>
              <a:rPr lang="it-IT" sz="2000" dirty="0" smtClean="0">
                <a:solidFill>
                  <a:schemeClr val="tx2"/>
                </a:solidFill>
              </a:rPr>
              <a:t>Funzioni delegate alle province con DGR IX/220 dell’8.7.2010 </a:t>
            </a:r>
            <a:r>
              <a:rPr lang="it-IT" sz="2000" smtClean="0">
                <a:solidFill>
                  <a:schemeClr val="tx2"/>
                </a:solidFill>
              </a:rPr>
              <a:t>(allegato 2)</a:t>
            </a:r>
            <a:endParaRPr lang="it-IT" sz="2000" dirty="0" smtClean="0">
              <a:solidFill>
                <a:schemeClr val="tx2"/>
              </a:solidFill>
            </a:endParaRPr>
          </a:p>
        </p:txBody>
      </p:sp>
    </p:spTree>
    <p:extLst>
      <p:ext uri="{BB962C8B-B14F-4D97-AF65-F5344CB8AC3E}">
        <p14:creationId xmlns:p14="http://schemas.microsoft.com/office/powerpoint/2010/main" val="1076924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40</a:t>
            </a:fld>
            <a:endParaRPr lang="it-IT" altLang="it-IT" dirty="0">
              <a:latin typeface="+mn-lt"/>
            </a:endParaRPr>
          </a:p>
        </p:txBody>
      </p:sp>
      <p:sp>
        <p:nvSpPr>
          <p:cNvPr id="8" name="Rettangolo 7"/>
          <p:cNvSpPr/>
          <p:nvPr/>
        </p:nvSpPr>
        <p:spPr>
          <a:xfrm>
            <a:off x="533690" y="978962"/>
            <a:ext cx="7992888" cy="70788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smtClean="0">
                <a:solidFill>
                  <a:schemeClr val="tx2"/>
                </a:solidFill>
                <a:ea typeface="MS PGothic" charset="-128"/>
              </a:rPr>
              <a:t>Legge 14 novembre 2012 n.203</a:t>
            </a:r>
            <a:br>
              <a:rPr lang="it-IT" altLang="it-IT" sz="2000" b="1" dirty="0" smtClean="0">
                <a:solidFill>
                  <a:schemeClr val="tx2"/>
                </a:solidFill>
                <a:ea typeface="MS PGothic" charset="-128"/>
              </a:rPr>
            </a:br>
            <a:r>
              <a:rPr lang="it-IT" altLang="it-IT" sz="2000" b="1" dirty="0" smtClean="0">
                <a:solidFill>
                  <a:schemeClr val="tx2"/>
                </a:solidFill>
                <a:ea typeface="MS PGothic" charset="-128"/>
              </a:rPr>
              <a:t>Integra e modifica la direttiva firmata il 9/11/2012</a:t>
            </a:r>
          </a:p>
        </p:txBody>
      </p:sp>
      <p:sp>
        <p:nvSpPr>
          <p:cNvPr id="15" name="Rettangolo 14"/>
          <p:cNvSpPr/>
          <p:nvPr/>
        </p:nvSpPr>
        <p:spPr>
          <a:xfrm>
            <a:off x="575556" y="1757760"/>
            <a:ext cx="7992888" cy="70788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buFont typeface="Arial" charset="0"/>
              <a:buNone/>
            </a:pPr>
            <a:r>
              <a:rPr lang="it-IT" altLang="it-IT" sz="2000" b="1" dirty="0">
                <a:solidFill>
                  <a:srgbClr val="C00000"/>
                </a:solidFill>
                <a:ea typeface="MS PGothic" charset="-128"/>
              </a:rPr>
              <a:t>DISPOSIZIONI PER LA RICERCA DELLE PERSONE SCOMPARSE:</a:t>
            </a:r>
          </a:p>
          <a:p>
            <a:pPr algn="ctr">
              <a:buFont typeface="Arial" charset="0"/>
              <a:buNone/>
            </a:pPr>
            <a:r>
              <a:rPr lang="it-IT" altLang="it-IT" sz="2000" b="1" dirty="0" smtClean="0">
                <a:solidFill>
                  <a:srgbClr val="C00000"/>
                </a:solidFill>
                <a:ea typeface="MS PGothic" charset="-128"/>
              </a:rPr>
              <a:t>ferme </a:t>
            </a:r>
            <a:r>
              <a:rPr lang="it-IT" altLang="it-IT" sz="2000" b="1" dirty="0">
                <a:solidFill>
                  <a:srgbClr val="C00000"/>
                </a:solidFill>
                <a:ea typeface="MS PGothic" charset="-128"/>
              </a:rPr>
              <a:t>le competenze dell’autorità giudiziaria</a:t>
            </a:r>
          </a:p>
        </p:txBody>
      </p:sp>
      <p:sp>
        <p:nvSpPr>
          <p:cNvPr id="7" name="Oval 4"/>
          <p:cNvSpPr>
            <a:spLocks noChangeArrowheads="1"/>
          </p:cNvSpPr>
          <p:nvPr/>
        </p:nvSpPr>
        <p:spPr bwMode="auto">
          <a:xfrm flipV="1">
            <a:off x="3054350" y="2528888"/>
            <a:ext cx="3168650" cy="792162"/>
          </a:xfrm>
          <a:prstGeom prst="ellipse">
            <a:avLst/>
          </a:prstGeom>
          <a:solidFill>
            <a:schemeClr val="accent1"/>
          </a:solidFill>
          <a:ln w="9525">
            <a:solidFill>
              <a:schemeClr val="tx1"/>
            </a:solidFill>
            <a:round/>
            <a:headEnd/>
            <a:tailEnd/>
          </a:ln>
        </p:spPr>
        <p:txBody>
          <a:bodyPr rot="10800000"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defTabSz="914400" eaLnBrk="1" hangingPunct="1">
              <a:spcBef>
                <a:spcPct val="0"/>
              </a:spcBef>
              <a:buFontTx/>
              <a:buNone/>
            </a:pPr>
            <a:r>
              <a:rPr lang="it-IT" altLang="it-IT" sz="2400">
                <a:solidFill>
                  <a:schemeClr val="bg1"/>
                </a:solidFill>
                <a:latin typeface="Arial" charset="0"/>
              </a:rPr>
              <a:t>IL PREFETTO</a:t>
            </a:r>
          </a:p>
        </p:txBody>
      </p:sp>
      <p:sp>
        <p:nvSpPr>
          <p:cNvPr id="9" name="Rectangle 6"/>
          <p:cNvSpPr>
            <a:spLocks noChangeArrowheads="1"/>
          </p:cNvSpPr>
          <p:nvPr/>
        </p:nvSpPr>
        <p:spPr bwMode="auto">
          <a:xfrm>
            <a:off x="683568" y="3749804"/>
            <a:ext cx="3322638" cy="194468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defTabSz="914400" eaLnBrk="1" hangingPunct="1">
              <a:spcBef>
                <a:spcPct val="0"/>
              </a:spcBef>
              <a:buFontTx/>
              <a:buNone/>
            </a:pPr>
            <a:r>
              <a:rPr lang="it-IT" altLang="it-IT" sz="1400">
                <a:solidFill>
                  <a:schemeClr val="bg1"/>
                </a:solidFill>
                <a:latin typeface="Arial" charset="0"/>
              </a:rPr>
              <a:t>PROCEDE AL TEMPESTIVO E DIRETTO</a:t>
            </a:r>
          </a:p>
          <a:p>
            <a:pPr algn="ctr" defTabSz="914400" eaLnBrk="1" hangingPunct="1">
              <a:spcBef>
                <a:spcPct val="0"/>
              </a:spcBef>
              <a:buFontTx/>
              <a:buNone/>
            </a:pPr>
            <a:r>
              <a:rPr lang="it-IT" altLang="it-IT" sz="1400">
                <a:solidFill>
                  <a:schemeClr val="bg1"/>
                </a:solidFill>
                <a:latin typeface="Arial" charset="0"/>
              </a:rPr>
              <a:t> COINVOLGIMENTO DEL </a:t>
            </a:r>
          </a:p>
          <a:p>
            <a:pPr algn="ctr" defTabSz="914400" eaLnBrk="1" hangingPunct="1">
              <a:spcBef>
                <a:spcPct val="0"/>
              </a:spcBef>
              <a:buFontTx/>
              <a:buNone/>
            </a:pPr>
            <a:r>
              <a:rPr lang="it-IT" altLang="it-IT" sz="1400">
                <a:solidFill>
                  <a:schemeClr val="bg1"/>
                </a:solidFill>
                <a:latin typeface="Arial" charset="0"/>
              </a:rPr>
              <a:t>COMMISSARIO STRAORDINARIO</a:t>
            </a:r>
          </a:p>
          <a:p>
            <a:pPr algn="ctr" defTabSz="914400" eaLnBrk="1" hangingPunct="1">
              <a:spcBef>
                <a:spcPct val="0"/>
              </a:spcBef>
              <a:buFontTx/>
              <a:buNone/>
            </a:pPr>
            <a:r>
              <a:rPr lang="it-IT" altLang="it-IT" sz="1400">
                <a:solidFill>
                  <a:schemeClr val="bg1"/>
                </a:solidFill>
                <a:latin typeface="Arial" charset="0"/>
              </a:rPr>
              <a:t>PER LE PERSONE SCOMPARSE</a:t>
            </a:r>
          </a:p>
          <a:p>
            <a:pPr algn="ctr" defTabSz="914400" eaLnBrk="1" hangingPunct="1">
              <a:spcBef>
                <a:spcPct val="0"/>
              </a:spcBef>
              <a:buFontTx/>
              <a:buNone/>
            </a:pPr>
            <a:r>
              <a:rPr lang="it-IT" altLang="it-IT" sz="1400">
                <a:solidFill>
                  <a:schemeClr val="bg1"/>
                </a:solidFill>
                <a:latin typeface="Arial" charset="0"/>
              </a:rPr>
              <a:t>NOMINATO AI SENSI ART 11</a:t>
            </a:r>
          </a:p>
          <a:p>
            <a:pPr algn="ctr" defTabSz="914400" eaLnBrk="1" hangingPunct="1">
              <a:spcBef>
                <a:spcPct val="0"/>
              </a:spcBef>
              <a:buFontTx/>
              <a:buNone/>
            </a:pPr>
            <a:r>
              <a:rPr lang="it-IT" altLang="it-IT" sz="1400">
                <a:solidFill>
                  <a:schemeClr val="bg1"/>
                </a:solidFill>
                <a:latin typeface="Arial" charset="0"/>
              </a:rPr>
              <a:t> LEGGE 23 AGOSTO 1988</a:t>
            </a:r>
          </a:p>
          <a:p>
            <a:pPr algn="ctr" defTabSz="914400" eaLnBrk="1" hangingPunct="1">
              <a:spcBef>
                <a:spcPct val="0"/>
              </a:spcBef>
              <a:buFontTx/>
              <a:buNone/>
            </a:pPr>
            <a:r>
              <a:rPr lang="it-IT" altLang="it-IT" sz="1400">
                <a:solidFill>
                  <a:schemeClr val="bg1"/>
                </a:solidFill>
                <a:latin typeface="Arial" charset="0"/>
              </a:rPr>
              <a:t>NR. 400</a:t>
            </a:r>
          </a:p>
          <a:p>
            <a:pPr algn="ctr" defTabSz="914400" eaLnBrk="1" hangingPunct="1">
              <a:spcBef>
                <a:spcPct val="0"/>
              </a:spcBef>
              <a:buFontTx/>
              <a:buNone/>
            </a:pPr>
            <a:endParaRPr lang="it-IT" altLang="it-IT" sz="1400">
              <a:solidFill>
                <a:schemeClr val="bg1"/>
              </a:solidFill>
              <a:latin typeface="Arial" charset="0"/>
            </a:endParaRPr>
          </a:p>
        </p:txBody>
      </p:sp>
      <p:sp>
        <p:nvSpPr>
          <p:cNvPr id="10" name="Rectangle 7"/>
          <p:cNvSpPr>
            <a:spLocks noChangeArrowheads="1"/>
          </p:cNvSpPr>
          <p:nvPr/>
        </p:nvSpPr>
        <p:spPr bwMode="auto">
          <a:xfrm>
            <a:off x="5436096" y="3714491"/>
            <a:ext cx="3024188" cy="216852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defTabSz="914400" eaLnBrk="1" hangingPunct="1">
              <a:spcBef>
                <a:spcPct val="0"/>
              </a:spcBef>
              <a:buFontTx/>
              <a:buNone/>
            </a:pPr>
            <a:r>
              <a:rPr lang="it-IT" altLang="it-IT" sz="1400">
                <a:solidFill>
                  <a:schemeClr val="bg1"/>
                </a:solidFill>
                <a:latin typeface="Arial" charset="0"/>
              </a:rPr>
              <a:t>INTRAPRENDE LE INIZIATIVE DI</a:t>
            </a:r>
          </a:p>
          <a:p>
            <a:pPr algn="ctr" defTabSz="914400" eaLnBrk="1" hangingPunct="1">
              <a:spcBef>
                <a:spcPct val="0"/>
              </a:spcBef>
              <a:buFontTx/>
              <a:buNone/>
            </a:pPr>
            <a:r>
              <a:rPr lang="it-IT" altLang="it-IT" sz="1400">
                <a:solidFill>
                  <a:schemeClr val="bg1"/>
                </a:solidFill>
                <a:latin typeface="Arial" charset="0"/>
              </a:rPr>
              <a:t> COMPETENZA ANCHE CON IL </a:t>
            </a:r>
          </a:p>
          <a:p>
            <a:pPr algn="ctr" defTabSz="914400" eaLnBrk="1" hangingPunct="1">
              <a:spcBef>
                <a:spcPct val="0"/>
              </a:spcBef>
              <a:buFontTx/>
              <a:buNone/>
            </a:pPr>
            <a:r>
              <a:rPr lang="it-IT" altLang="it-IT" sz="1400">
                <a:solidFill>
                  <a:schemeClr val="bg1"/>
                </a:solidFill>
                <a:latin typeface="Arial" charset="0"/>
              </a:rPr>
              <a:t>CONCORSO DEGLI ENTI LOCALI,</a:t>
            </a:r>
          </a:p>
          <a:p>
            <a:pPr algn="ctr" defTabSz="914400" eaLnBrk="1" hangingPunct="1">
              <a:spcBef>
                <a:spcPct val="0"/>
              </a:spcBef>
              <a:buFontTx/>
              <a:buNone/>
            </a:pPr>
            <a:r>
              <a:rPr lang="it-IT" altLang="it-IT" sz="1400">
                <a:solidFill>
                  <a:schemeClr val="bg1"/>
                </a:solidFill>
                <a:latin typeface="Arial" charset="0"/>
              </a:rPr>
              <a:t>DEL CNVVF, DEL SISTEMA DI</a:t>
            </a:r>
          </a:p>
          <a:p>
            <a:pPr algn="ctr" defTabSz="914400" eaLnBrk="1" hangingPunct="1">
              <a:spcBef>
                <a:spcPct val="0"/>
              </a:spcBef>
              <a:buFontTx/>
              <a:buNone/>
            </a:pPr>
            <a:r>
              <a:rPr lang="it-IT" altLang="it-IT" sz="1400">
                <a:solidFill>
                  <a:schemeClr val="bg1"/>
                </a:solidFill>
                <a:latin typeface="Arial" charset="0"/>
              </a:rPr>
              <a:t>PROTEZIONE CIVILE E DI ALTRI </a:t>
            </a:r>
          </a:p>
          <a:p>
            <a:pPr algn="ctr" defTabSz="914400" eaLnBrk="1" hangingPunct="1">
              <a:spcBef>
                <a:spcPct val="0"/>
              </a:spcBef>
              <a:buFontTx/>
              <a:buNone/>
            </a:pPr>
            <a:r>
              <a:rPr lang="it-IT" altLang="it-IT" sz="1400">
                <a:solidFill>
                  <a:schemeClr val="bg1"/>
                </a:solidFill>
                <a:latin typeface="Arial" charset="0"/>
              </a:rPr>
              <a:t>ENTI, ANCHE PRIVATI (AD ES.</a:t>
            </a:r>
          </a:p>
          <a:p>
            <a:pPr algn="ctr" defTabSz="914400" eaLnBrk="1" hangingPunct="1">
              <a:spcBef>
                <a:spcPct val="0"/>
              </a:spcBef>
              <a:buFontTx/>
              <a:buNone/>
            </a:pPr>
            <a:r>
              <a:rPr lang="it-IT" altLang="it-IT" sz="1400">
                <a:solidFill>
                  <a:schemeClr val="bg1"/>
                </a:solidFill>
                <a:latin typeface="Arial" charset="0"/>
              </a:rPr>
              <a:t>STRUTTURE TELEVISIVE O </a:t>
            </a:r>
          </a:p>
          <a:p>
            <a:pPr algn="ctr" defTabSz="914400" eaLnBrk="1" hangingPunct="1">
              <a:spcBef>
                <a:spcPct val="0"/>
              </a:spcBef>
              <a:buFontTx/>
              <a:buNone/>
            </a:pPr>
            <a:r>
              <a:rPr lang="it-IT" altLang="it-IT" sz="1400">
                <a:solidFill>
                  <a:schemeClr val="bg1"/>
                </a:solidFill>
                <a:latin typeface="Arial" charset="0"/>
              </a:rPr>
              <a:t>RADIOFONICHE)</a:t>
            </a:r>
          </a:p>
          <a:p>
            <a:pPr algn="ctr" defTabSz="914400" eaLnBrk="1" hangingPunct="1">
              <a:spcBef>
                <a:spcPct val="0"/>
              </a:spcBef>
              <a:buFontTx/>
              <a:buNone/>
            </a:pPr>
            <a:endParaRPr lang="it-IT" altLang="it-IT" sz="1400">
              <a:solidFill>
                <a:schemeClr val="bg1"/>
              </a:solidFill>
              <a:latin typeface="Arial" charset="0"/>
            </a:endParaRPr>
          </a:p>
        </p:txBody>
      </p:sp>
      <p:sp>
        <p:nvSpPr>
          <p:cNvPr id="11" name="Rettangolo 10"/>
          <p:cNvSpPr>
            <a:spLocks noChangeArrowheads="1"/>
          </p:cNvSpPr>
          <p:nvPr/>
        </p:nvSpPr>
        <p:spPr bwMode="auto">
          <a:xfrm>
            <a:off x="4060825" y="3545352"/>
            <a:ext cx="1155700" cy="89693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r>
              <a:rPr lang="it-IT" sz="1600" dirty="0">
                <a:solidFill>
                  <a:schemeClr val="lt1"/>
                </a:solidFill>
                <a:latin typeface="+mn-lt"/>
                <a:ea typeface="+mn-ea"/>
              </a:rPr>
              <a:t>Attiva il protocollo   con i VVF</a:t>
            </a:r>
          </a:p>
        </p:txBody>
      </p:sp>
      <p:sp>
        <p:nvSpPr>
          <p:cNvPr id="13" name="Line 5"/>
          <p:cNvSpPr>
            <a:spLocks noChangeShapeType="1"/>
          </p:cNvSpPr>
          <p:nvPr/>
        </p:nvSpPr>
        <p:spPr bwMode="auto">
          <a:xfrm flipH="1">
            <a:off x="1830388" y="3118901"/>
            <a:ext cx="12239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 name="Line 8"/>
          <p:cNvSpPr>
            <a:spLocks noChangeShapeType="1"/>
          </p:cNvSpPr>
          <p:nvPr/>
        </p:nvSpPr>
        <p:spPr bwMode="auto">
          <a:xfrm>
            <a:off x="6231520" y="3027225"/>
            <a:ext cx="720725"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263036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41</a:t>
            </a:fld>
            <a:endParaRPr lang="it-IT" altLang="it-IT" dirty="0">
              <a:latin typeface="+mn-lt"/>
            </a:endParaRPr>
          </a:p>
        </p:txBody>
      </p:sp>
      <p:sp>
        <p:nvSpPr>
          <p:cNvPr id="8" name="Rettangolo 7"/>
          <p:cNvSpPr/>
          <p:nvPr/>
        </p:nvSpPr>
        <p:spPr>
          <a:xfrm>
            <a:off x="543539" y="1372979"/>
            <a:ext cx="7992888" cy="830997"/>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it-IT" altLang="it-IT" b="1" dirty="0">
                <a:solidFill>
                  <a:schemeClr val="tx2"/>
                </a:solidFill>
                <a:effectLst>
                  <a:outerShdw blurRad="38100" dist="38100" dir="2700000" algn="tl">
                    <a:srgbClr val="C0C0C0"/>
                  </a:outerShdw>
                </a:effectLst>
                <a:latin typeface="Calibri" panose="020F0502020204030204" pitchFamily="34" charset="0"/>
              </a:rPr>
              <a:t>Sisma Abruzzo 2009 </a:t>
            </a:r>
            <a:r>
              <a:rPr lang="it-IT" altLang="it-IT" b="1" dirty="0" smtClean="0">
                <a:solidFill>
                  <a:schemeClr val="tx2"/>
                </a:solidFill>
                <a:effectLst>
                  <a:outerShdw blurRad="38100" dist="38100" dir="2700000" algn="tl">
                    <a:srgbClr val="C0C0C0"/>
                  </a:outerShdw>
                </a:effectLst>
                <a:latin typeface="Calibri" panose="020F0502020204030204" pitchFamily="34" charset="0"/>
              </a:rPr>
              <a:t> </a:t>
            </a:r>
            <a:r>
              <a:rPr lang="it-IT" altLang="it-IT" b="1" dirty="0">
                <a:solidFill>
                  <a:schemeClr val="tx2"/>
                </a:solidFill>
                <a:latin typeface="Calibri" panose="020F0502020204030204" pitchFamily="34" charset="0"/>
              </a:rPr>
              <a:t/>
            </a:r>
            <a:br>
              <a:rPr lang="it-IT" altLang="it-IT" b="1" dirty="0">
                <a:solidFill>
                  <a:schemeClr val="tx2"/>
                </a:solidFill>
                <a:latin typeface="Calibri" panose="020F0502020204030204" pitchFamily="34" charset="0"/>
              </a:rPr>
            </a:br>
            <a:r>
              <a:rPr lang="it-IT" altLang="it-IT" b="1" dirty="0" smtClean="0">
                <a:solidFill>
                  <a:schemeClr val="tx2"/>
                </a:solidFill>
                <a:latin typeface="Calibri" panose="020F0502020204030204" pitchFamily="34" charset="0"/>
              </a:rPr>
              <a:t>l’esempio </a:t>
            </a:r>
            <a:r>
              <a:rPr lang="it-IT" altLang="it-IT" b="1" dirty="0">
                <a:solidFill>
                  <a:schemeClr val="tx2"/>
                </a:solidFill>
                <a:latin typeface="Calibri" panose="020F0502020204030204" pitchFamily="34" charset="0"/>
              </a:rPr>
              <a:t>della </a:t>
            </a:r>
            <a:r>
              <a:rPr lang="it-IT" altLang="it-IT" b="1" dirty="0">
                <a:solidFill>
                  <a:schemeClr val="tx2"/>
                </a:solidFill>
                <a:latin typeface="Calibri" panose="020F0502020204030204" pitchFamily="34" charset="0"/>
                <a:hlinkClick r:id="rId5" action="ppaction://hlinkfile"/>
              </a:rPr>
              <a:t>gestione</a:t>
            </a:r>
            <a:r>
              <a:rPr lang="it-IT" altLang="it-IT" b="1" dirty="0">
                <a:solidFill>
                  <a:schemeClr val="tx2"/>
                </a:solidFill>
                <a:latin typeface="Calibri" panose="020F0502020204030204" pitchFamily="34" charset="0"/>
              </a:rPr>
              <a:t> di </a:t>
            </a:r>
            <a:r>
              <a:rPr lang="it-IT" altLang="it-IT" b="1" dirty="0" smtClean="0">
                <a:solidFill>
                  <a:schemeClr val="tx2"/>
                </a:solidFill>
                <a:latin typeface="Calibri" panose="020F0502020204030204" pitchFamily="34" charset="0"/>
              </a:rPr>
              <a:t>un’emergenza</a:t>
            </a:r>
            <a:endParaRPr lang="it-IT" altLang="it-IT" b="1" dirty="0">
              <a:solidFill>
                <a:schemeClr val="tx2"/>
              </a:solidFill>
              <a:latin typeface="Calibri" panose="020F0502020204030204" pitchFamily="34" charset="0"/>
            </a:endParaRPr>
          </a:p>
        </p:txBody>
      </p:sp>
      <p:sp>
        <p:nvSpPr>
          <p:cNvPr id="7" name="Rettangolo 6"/>
          <p:cNvSpPr/>
          <p:nvPr/>
        </p:nvSpPr>
        <p:spPr>
          <a:xfrm>
            <a:off x="549136" y="4368021"/>
            <a:ext cx="7992888" cy="181588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marL="285750" indent="-285750">
              <a:spcBef>
                <a:spcPct val="50000"/>
              </a:spcBef>
              <a:buFont typeface="Arial" charset="0"/>
              <a:buChar char="•"/>
            </a:pPr>
            <a:r>
              <a:rPr lang="it-IT" altLang="it-IT" sz="1600" dirty="0">
                <a:solidFill>
                  <a:schemeClr val="tx2"/>
                </a:solidFill>
              </a:rPr>
              <a:t>Importanza nel fare squadra e sistema fra tutte le  componenti del </a:t>
            </a:r>
            <a:r>
              <a:rPr lang="it-IT" altLang="it-IT" sz="1600" dirty="0" smtClean="0">
                <a:solidFill>
                  <a:schemeClr val="tx2"/>
                </a:solidFill>
              </a:rPr>
              <a:t>coordinamento</a:t>
            </a:r>
            <a:endParaRPr lang="it-IT" altLang="it-IT" sz="1600" dirty="0">
              <a:solidFill>
                <a:schemeClr val="tx2"/>
              </a:solidFill>
            </a:endParaRPr>
          </a:p>
          <a:p>
            <a:pPr marL="285750" indent="-285750">
              <a:spcBef>
                <a:spcPct val="50000"/>
              </a:spcBef>
              <a:buFont typeface="Arial" charset="0"/>
              <a:buChar char="•"/>
            </a:pPr>
            <a:r>
              <a:rPr lang="it-IT" altLang="it-IT" sz="1600" dirty="0" smtClean="0">
                <a:solidFill>
                  <a:schemeClr val="tx2"/>
                </a:solidFill>
              </a:rPr>
              <a:t>Pianificazione </a:t>
            </a:r>
            <a:r>
              <a:rPr lang="it-IT" altLang="it-IT" sz="1600" dirty="0">
                <a:solidFill>
                  <a:schemeClr val="tx2"/>
                </a:solidFill>
              </a:rPr>
              <a:t>dei trasporti </a:t>
            </a:r>
          </a:p>
          <a:p>
            <a:pPr marL="285750" indent="-285750">
              <a:spcBef>
                <a:spcPct val="50000"/>
              </a:spcBef>
              <a:buFont typeface="Arial" charset="0"/>
              <a:buChar char="•"/>
            </a:pPr>
            <a:r>
              <a:rPr lang="it-IT" altLang="it-IT" sz="1600" dirty="0" smtClean="0">
                <a:solidFill>
                  <a:schemeClr val="tx2"/>
                </a:solidFill>
              </a:rPr>
              <a:t>Importanza </a:t>
            </a:r>
            <a:r>
              <a:rPr lang="it-IT" altLang="it-IT" sz="1600" dirty="0">
                <a:solidFill>
                  <a:schemeClr val="tx2"/>
                </a:solidFill>
              </a:rPr>
              <a:t>delle  informazioni </a:t>
            </a:r>
          </a:p>
          <a:p>
            <a:pPr marL="285750" indent="-285750">
              <a:spcBef>
                <a:spcPct val="50000"/>
              </a:spcBef>
              <a:buFont typeface="Arial" charset="0"/>
              <a:buChar char="•"/>
            </a:pPr>
            <a:r>
              <a:rPr lang="it-IT" altLang="it-IT" sz="1600" dirty="0" smtClean="0">
                <a:solidFill>
                  <a:schemeClr val="tx2"/>
                </a:solidFill>
              </a:rPr>
              <a:t>Necessità </a:t>
            </a:r>
            <a:r>
              <a:rPr lang="it-IT" altLang="it-IT" sz="1600" dirty="0">
                <a:solidFill>
                  <a:schemeClr val="tx2"/>
                </a:solidFill>
              </a:rPr>
              <a:t>di materiale </a:t>
            </a:r>
            <a:r>
              <a:rPr lang="it-IT" altLang="it-IT" sz="1600" dirty="0" smtClean="0">
                <a:solidFill>
                  <a:schemeClr val="tx2"/>
                </a:solidFill>
              </a:rPr>
              <a:t>campale</a:t>
            </a:r>
            <a:endParaRPr lang="it-IT" altLang="it-IT" sz="1600" dirty="0">
              <a:solidFill>
                <a:schemeClr val="tx2"/>
              </a:solidFill>
            </a:endParaRPr>
          </a:p>
          <a:p>
            <a:pPr marL="285750" indent="-285750">
              <a:spcBef>
                <a:spcPct val="50000"/>
              </a:spcBef>
              <a:buFont typeface="Arial" charset="0"/>
              <a:buChar char="•"/>
            </a:pPr>
            <a:r>
              <a:rPr lang="it-IT" altLang="it-IT" sz="1600" dirty="0" smtClean="0">
                <a:solidFill>
                  <a:schemeClr val="tx2"/>
                </a:solidFill>
              </a:rPr>
              <a:t>Gestione </a:t>
            </a:r>
            <a:r>
              <a:rPr lang="it-IT" altLang="it-IT" sz="1600" dirty="0">
                <a:solidFill>
                  <a:schemeClr val="tx2"/>
                </a:solidFill>
              </a:rPr>
              <a:t>della Sala Operativa</a:t>
            </a:r>
          </a:p>
        </p:txBody>
      </p:sp>
      <p:pic>
        <p:nvPicPr>
          <p:cNvPr id="9" name="Picture 4" descr="sop_rl_pan"/>
          <p:cNvPicPr>
            <a:picLocks noChangeAspect="1" noChangeArrowheads="1"/>
          </p:cNvPicPr>
          <p:nvPr/>
        </p:nvPicPr>
        <p:blipFill>
          <a:blip r:embed="rId6"/>
          <a:srcRect/>
          <a:stretch>
            <a:fillRect/>
          </a:stretch>
        </p:blipFill>
        <p:spPr bwMode="auto">
          <a:xfrm>
            <a:off x="606337" y="2460743"/>
            <a:ext cx="7920682" cy="1700213"/>
          </a:xfrm>
          <a:prstGeom prst="rect">
            <a:avLst/>
          </a:prstGeom>
          <a:noFill/>
          <a:ln w="38100">
            <a:solidFill>
              <a:srgbClr val="FFFF00"/>
            </a:solidFill>
            <a:miter lim="800000"/>
            <a:headEnd/>
            <a:tailEnd/>
          </a:ln>
        </p:spPr>
      </p:pic>
    </p:spTree>
    <p:extLst>
      <p:ext uri="{BB962C8B-B14F-4D97-AF65-F5344CB8AC3E}">
        <p14:creationId xmlns:p14="http://schemas.microsoft.com/office/powerpoint/2010/main" val="120580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42</a:t>
            </a:fld>
            <a:endParaRPr lang="it-IT" altLang="it-IT" dirty="0">
              <a:latin typeface="+mn-lt"/>
            </a:endParaRPr>
          </a:p>
        </p:txBody>
      </p:sp>
      <p:sp>
        <p:nvSpPr>
          <p:cNvPr id="8" name="Rettangolo 7"/>
          <p:cNvSpPr/>
          <p:nvPr/>
        </p:nvSpPr>
        <p:spPr>
          <a:xfrm>
            <a:off x="530098" y="1052736"/>
            <a:ext cx="7992888" cy="830997"/>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it-IT" altLang="it-IT" b="1" dirty="0">
                <a:solidFill>
                  <a:schemeClr val="tx2"/>
                </a:solidFill>
                <a:effectLst>
                  <a:outerShdw blurRad="38100" dist="38100" dir="2700000" algn="tl">
                    <a:srgbClr val="C0C0C0"/>
                  </a:outerShdw>
                </a:effectLst>
                <a:latin typeface="Calibri" panose="020F0502020204030204" pitchFamily="34" charset="0"/>
              </a:rPr>
              <a:t>Sisma Abruzzo 2009 </a:t>
            </a:r>
            <a:r>
              <a:rPr lang="it-IT" altLang="it-IT" b="1" dirty="0" smtClean="0">
                <a:solidFill>
                  <a:schemeClr val="tx2"/>
                </a:solidFill>
                <a:effectLst>
                  <a:outerShdw blurRad="38100" dist="38100" dir="2700000" algn="tl">
                    <a:srgbClr val="C0C0C0"/>
                  </a:outerShdw>
                </a:effectLst>
                <a:latin typeface="Calibri" panose="020F0502020204030204" pitchFamily="34" charset="0"/>
              </a:rPr>
              <a:t> </a:t>
            </a:r>
            <a:r>
              <a:rPr lang="it-IT" altLang="it-IT" b="1" dirty="0">
                <a:solidFill>
                  <a:schemeClr val="tx2"/>
                </a:solidFill>
                <a:latin typeface="Calibri" panose="020F0502020204030204" pitchFamily="34" charset="0"/>
              </a:rPr>
              <a:t/>
            </a:r>
            <a:br>
              <a:rPr lang="it-IT" altLang="it-IT" b="1" dirty="0">
                <a:solidFill>
                  <a:schemeClr val="tx2"/>
                </a:solidFill>
                <a:latin typeface="Calibri" panose="020F0502020204030204" pitchFamily="34" charset="0"/>
              </a:rPr>
            </a:br>
            <a:r>
              <a:rPr lang="it-IT" altLang="it-IT" b="1" dirty="0" smtClean="0">
                <a:solidFill>
                  <a:schemeClr val="tx2"/>
                </a:solidFill>
                <a:latin typeface="Calibri" panose="020F0502020204030204" pitchFamily="34" charset="0"/>
              </a:rPr>
              <a:t>l’esempio </a:t>
            </a:r>
            <a:r>
              <a:rPr lang="it-IT" altLang="it-IT" b="1" dirty="0">
                <a:solidFill>
                  <a:schemeClr val="tx2"/>
                </a:solidFill>
                <a:latin typeface="Calibri" panose="020F0502020204030204" pitchFamily="34" charset="0"/>
              </a:rPr>
              <a:t>della </a:t>
            </a:r>
            <a:r>
              <a:rPr lang="it-IT" altLang="it-IT" b="1" dirty="0">
                <a:solidFill>
                  <a:schemeClr val="tx2"/>
                </a:solidFill>
                <a:latin typeface="Calibri" panose="020F0502020204030204" pitchFamily="34" charset="0"/>
                <a:hlinkClick r:id="rId5" action="ppaction://hlinkfile"/>
              </a:rPr>
              <a:t>gestione</a:t>
            </a:r>
            <a:r>
              <a:rPr lang="it-IT" altLang="it-IT" b="1" dirty="0">
                <a:solidFill>
                  <a:schemeClr val="tx2"/>
                </a:solidFill>
                <a:latin typeface="Calibri" panose="020F0502020204030204" pitchFamily="34" charset="0"/>
              </a:rPr>
              <a:t> di </a:t>
            </a:r>
            <a:r>
              <a:rPr lang="it-IT" altLang="it-IT" b="1" dirty="0" smtClean="0">
                <a:solidFill>
                  <a:schemeClr val="tx2"/>
                </a:solidFill>
                <a:latin typeface="Calibri" panose="020F0502020204030204" pitchFamily="34" charset="0"/>
              </a:rPr>
              <a:t>un’emergenza</a:t>
            </a:r>
            <a:endParaRPr lang="it-IT" altLang="it-IT" b="1" dirty="0">
              <a:solidFill>
                <a:schemeClr val="tx2"/>
              </a:solidFill>
              <a:latin typeface="Calibri" panose="020F0502020204030204" pitchFamily="34" charset="0"/>
            </a:endParaRPr>
          </a:p>
        </p:txBody>
      </p:sp>
      <p:sp>
        <p:nvSpPr>
          <p:cNvPr id="10" name="Rettangolo 9"/>
          <p:cNvSpPr/>
          <p:nvPr/>
        </p:nvSpPr>
        <p:spPr>
          <a:xfrm>
            <a:off x="4427984" y="2149013"/>
            <a:ext cx="3672408" cy="3231654"/>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dirty="0">
                <a:solidFill>
                  <a:srgbClr val="C00000"/>
                </a:solidFill>
                <a:latin typeface="Calibri" pitchFamily="34" charset="0"/>
              </a:rPr>
              <a:t>il contributo </a:t>
            </a:r>
            <a:r>
              <a:rPr lang="it-IT" altLang="it-IT" dirty="0" smtClean="0">
                <a:solidFill>
                  <a:srgbClr val="C00000"/>
                </a:solidFill>
                <a:latin typeface="Calibri" pitchFamily="34" charset="0"/>
              </a:rPr>
              <a:t>– coordinato - </a:t>
            </a:r>
            <a:endParaRPr lang="it-IT" altLang="it-IT" dirty="0">
              <a:solidFill>
                <a:srgbClr val="C00000"/>
              </a:solidFill>
              <a:latin typeface="Calibri" pitchFamily="34" charset="0"/>
            </a:endParaRPr>
          </a:p>
          <a:p>
            <a:pPr algn="ctr">
              <a:spcBef>
                <a:spcPct val="50000"/>
              </a:spcBef>
            </a:pPr>
            <a:r>
              <a:rPr lang="it-IT" altLang="it-IT" dirty="0">
                <a:solidFill>
                  <a:srgbClr val="C00000"/>
                </a:solidFill>
                <a:latin typeface="Calibri" pitchFamily="34" charset="0"/>
              </a:rPr>
              <a:t>di tutto  il volontariato delle</a:t>
            </a:r>
          </a:p>
          <a:p>
            <a:pPr algn="ctr">
              <a:spcBef>
                <a:spcPct val="50000"/>
              </a:spcBef>
            </a:pPr>
            <a:r>
              <a:rPr lang="it-IT" altLang="it-IT" dirty="0">
                <a:solidFill>
                  <a:srgbClr val="C00000"/>
                </a:solidFill>
                <a:latin typeface="Calibri" pitchFamily="34" charset="0"/>
              </a:rPr>
              <a:t>Province di Milano e</a:t>
            </a:r>
          </a:p>
          <a:p>
            <a:pPr algn="ctr">
              <a:spcBef>
                <a:spcPct val="50000"/>
              </a:spcBef>
            </a:pPr>
            <a:r>
              <a:rPr lang="it-IT" altLang="it-IT" dirty="0">
                <a:solidFill>
                  <a:srgbClr val="C00000"/>
                </a:solidFill>
                <a:latin typeface="Calibri" pitchFamily="34" charset="0"/>
              </a:rPr>
              <a:t>Monza e Brianza</a:t>
            </a:r>
          </a:p>
          <a:p>
            <a:pPr algn="ctr">
              <a:spcBef>
                <a:spcPct val="50000"/>
              </a:spcBef>
            </a:pPr>
            <a:r>
              <a:rPr lang="it-IT" altLang="it-IT" dirty="0">
                <a:solidFill>
                  <a:srgbClr val="C00000"/>
                </a:solidFill>
                <a:latin typeface="Calibri" pitchFamily="34" charset="0"/>
              </a:rPr>
              <a:t>ha </a:t>
            </a:r>
            <a:r>
              <a:rPr lang="it-IT" altLang="it-IT" dirty="0" smtClean="0">
                <a:solidFill>
                  <a:srgbClr val="C00000"/>
                </a:solidFill>
                <a:latin typeface="Calibri" pitchFamily="34" charset="0"/>
              </a:rPr>
              <a:t>contribuito</a:t>
            </a:r>
          </a:p>
          <a:p>
            <a:pPr algn="ctr">
              <a:spcBef>
                <a:spcPct val="50000"/>
              </a:spcBef>
            </a:pPr>
            <a:r>
              <a:rPr lang="it-IT" altLang="it-IT" dirty="0" smtClean="0">
                <a:solidFill>
                  <a:srgbClr val="C00000"/>
                </a:solidFill>
                <a:latin typeface="Calibri" pitchFamily="34" charset="0"/>
              </a:rPr>
              <a:t>a </a:t>
            </a:r>
            <a:r>
              <a:rPr lang="it-IT" altLang="it-IT" dirty="0">
                <a:solidFill>
                  <a:srgbClr val="C00000"/>
                </a:solidFill>
                <a:latin typeface="Calibri" pitchFamily="34" charset="0"/>
              </a:rPr>
              <a:t>“fare squadra»</a:t>
            </a:r>
          </a:p>
        </p:txBody>
      </p:sp>
      <p:pic>
        <p:nvPicPr>
          <p:cNvPr id="11" name="Picture 2" descr="F:\CCV-Mi presidenza PASINI\FOTO Monticchio2\DSCN1575.jpg"/>
          <p:cNvPicPr>
            <a:picLocks noChangeAspect="1" noChangeArrowheads="1"/>
          </p:cNvPicPr>
          <p:nvPr/>
        </p:nvPicPr>
        <p:blipFill>
          <a:blip r:embed="rId6"/>
          <a:srcRect/>
          <a:stretch>
            <a:fillRect/>
          </a:stretch>
        </p:blipFill>
        <p:spPr bwMode="auto">
          <a:xfrm>
            <a:off x="611561" y="1993015"/>
            <a:ext cx="3344396" cy="4460321"/>
          </a:xfrm>
          <a:prstGeom prst="rect">
            <a:avLst/>
          </a:prstGeom>
          <a:noFill/>
          <a:ln w="9525">
            <a:noFill/>
            <a:miter lim="800000"/>
            <a:headEnd/>
            <a:tailEnd/>
          </a:ln>
        </p:spPr>
      </p:pic>
    </p:spTree>
    <p:extLst>
      <p:ext uri="{BB962C8B-B14F-4D97-AF65-F5344CB8AC3E}">
        <p14:creationId xmlns:p14="http://schemas.microsoft.com/office/powerpoint/2010/main" val="2127413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43</a:t>
            </a:fld>
            <a:endParaRPr lang="it-IT" altLang="it-IT" dirty="0">
              <a:latin typeface="+mn-lt"/>
            </a:endParaRPr>
          </a:p>
        </p:txBody>
      </p:sp>
      <p:sp>
        <p:nvSpPr>
          <p:cNvPr id="10" name="Rettangolo 9"/>
          <p:cNvSpPr/>
          <p:nvPr/>
        </p:nvSpPr>
        <p:spPr>
          <a:xfrm>
            <a:off x="674114" y="2862640"/>
            <a:ext cx="7704856" cy="156966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a:solidFill>
                  <a:schemeClr val="tx2"/>
                </a:solidFill>
                <a:latin typeface="Calibri" pitchFamily="34" charset="0"/>
              </a:rPr>
              <a:t>OLTRE 3000 VOLONTARI DELLA LOMBARDIA SI SONO </a:t>
            </a:r>
            <a:r>
              <a:rPr lang="it-IT" altLang="it-IT" b="1" dirty="0" smtClean="0">
                <a:solidFill>
                  <a:schemeClr val="tx2"/>
                </a:solidFill>
                <a:latin typeface="Calibri" pitchFamily="34" charset="0"/>
              </a:rPr>
              <a:t>ALTERNATI </a:t>
            </a:r>
            <a:r>
              <a:rPr lang="it-IT" altLang="it-IT" b="1" dirty="0" smtClean="0">
                <a:solidFill>
                  <a:srgbClr val="C00000"/>
                </a:solidFill>
                <a:latin typeface="Calibri" pitchFamily="34" charset="0"/>
              </a:rPr>
              <a:t>NEI </a:t>
            </a:r>
            <a:r>
              <a:rPr lang="it-IT" altLang="it-IT" b="1" dirty="0">
                <a:solidFill>
                  <a:srgbClr val="C00000"/>
                </a:solidFill>
                <a:latin typeface="Calibri" pitchFamily="34" charset="0"/>
              </a:rPr>
              <a:t>184 GIORNI </a:t>
            </a:r>
            <a:r>
              <a:rPr lang="it-IT" altLang="it-IT" b="1" dirty="0">
                <a:solidFill>
                  <a:schemeClr val="tx2"/>
                </a:solidFill>
                <a:latin typeface="Calibri" pitchFamily="34" charset="0"/>
              </a:rPr>
              <a:t>DELL’ESPOSIZIONE </a:t>
            </a:r>
            <a:r>
              <a:rPr lang="it-IT" altLang="it-IT" b="1" dirty="0" smtClean="0">
                <a:solidFill>
                  <a:schemeClr val="tx2"/>
                </a:solidFill>
                <a:latin typeface="Calibri" pitchFamily="34" charset="0"/>
              </a:rPr>
              <a:t>UNIVERSALE CON </a:t>
            </a:r>
            <a:r>
              <a:rPr lang="it-IT" altLang="it-IT" b="1" dirty="0">
                <a:solidFill>
                  <a:schemeClr val="tx2"/>
                </a:solidFill>
                <a:latin typeface="Calibri" pitchFamily="34" charset="0"/>
              </a:rPr>
              <a:t>COMPITI DI </a:t>
            </a:r>
            <a:r>
              <a:rPr lang="it-IT" altLang="it-IT" b="1" dirty="0">
                <a:solidFill>
                  <a:srgbClr val="C00000"/>
                </a:solidFill>
                <a:latin typeface="Calibri" pitchFamily="34" charset="0"/>
              </a:rPr>
              <a:t>PREVENZIONE</a:t>
            </a:r>
            <a:r>
              <a:rPr lang="it-IT" altLang="it-IT" b="1" dirty="0">
                <a:solidFill>
                  <a:schemeClr val="tx2"/>
                </a:solidFill>
                <a:latin typeface="Calibri" pitchFamily="34" charset="0"/>
              </a:rPr>
              <a:t> IN MATERIA IDRAULICA </a:t>
            </a:r>
            <a:r>
              <a:rPr lang="it-IT" altLang="it-IT" b="1" dirty="0" smtClean="0">
                <a:solidFill>
                  <a:schemeClr val="tx2"/>
                </a:solidFill>
                <a:latin typeface="Calibri" pitchFamily="34" charset="0"/>
              </a:rPr>
              <a:t>E </a:t>
            </a:r>
            <a:r>
              <a:rPr lang="it-IT" altLang="it-IT" b="1" dirty="0" smtClean="0">
                <a:solidFill>
                  <a:srgbClr val="C00000"/>
                </a:solidFill>
                <a:latin typeface="Calibri" pitchFamily="34" charset="0"/>
              </a:rPr>
              <a:t>SUPPORTO</a:t>
            </a:r>
            <a:r>
              <a:rPr lang="it-IT" altLang="it-IT" b="1" dirty="0" smtClean="0">
                <a:solidFill>
                  <a:schemeClr val="tx2"/>
                </a:solidFill>
                <a:latin typeface="Calibri" pitchFamily="34" charset="0"/>
              </a:rPr>
              <a:t> </a:t>
            </a:r>
            <a:r>
              <a:rPr lang="it-IT" altLang="it-IT" b="1" dirty="0">
                <a:solidFill>
                  <a:schemeClr val="tx2"/>
                </a:solidFill>
                <a:latin typeface="Calibri" pitchFamily="34" charset="0"/>
              </a:rPr>
              <a:t>AI GESTORI DEL TRASPORTO PUBBLICO</a:t>
            </a:r>
          </a:p>
        </p:txBody>
      </p:sp>
      <p:pic>
        <p:nvPicPr>
          <p:cNvPr id="12" name="Immagine 11"/>
          <p:cNvPicPr>
            <a:picLocks noChangeAspect="1"/>
          </p:cNvPicPr>
          <p:nvPr/>
        </p:nvPicPr>
        <p:blipFill>
          <a:blip r:embed="rId5"/>
          <a:srcRect/>
          <a:stretch>
            <a:fillRect/>
          </a:stretch>
        </p:blipFill>
        <p:spPr bwMode="auto">
          <a:xfrm>
            <a:off x="674114" y="1231900"/>
            <a:ext cx="2857500" cy="1600200"/>
          </a:xfrm>
          <a:prstGeom prst="rect">
            <a:avLst/>
          </a:prstGeom>
          <a:noFill/>
          <a:ln w="9525">
            <a:noFill/>
            <a:miter lim="800000"/>
            <a:headEnd/>
            <a:tailEnd/>
          </a:ln>
        </p:spPr>
      </p:pic>
      <p:pic>
        <p:nvPicPr>
          <p:cNvPr id="13" name="Immagine 2"/>
          <p:cNvPicPr>
            <a:picLocks noChangeAspect="1"/>
          </p:cNvPicPr>
          <p:nvPr/>
        </p:nvPicPr>
        <p:blipFill>
          <a:blip r:embed="rId6"/>
          <a:srcRect/>
          <a:stretch>
            <a:fillRect/>
          </a:stretch>
        </p:blipFill>
        <p:spPr bwMode="auto">
          <a:xfrm>
            <a:off x="5197330" y="4513262"/>
            <a:ext cx="3187700" cy="1762125"/>
          </a:xfrm>
          <a:prstGeom prst="rect">
            <a:avLst/>
          </a:prstGeom>
          <a:noFill/>
          <a:ln w="9525">
            <a:noFill/>
            <a:miter lim="800000"/>
            <a:headEnd/>
            <a:tailEnd/>
          </a:ln>
        </p:spPr>
      </p:pic>
    </p:spTree>
    <p:extLst>
      <p:ext uri="{BB962C8B-B14F-4D97-AF65-F5344CB8AC3E}">
        <p14:creationId xmlns:p14="http://schemas.microsoft.com/office/powerpoint/2010/main" val="1790659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44</a:t>
            </a:fld>
            <a:endParaRPr lang="it-IT" altLang="it-IT" dirty="0">
              <a:latin typeface="+mn-lt"/>
            </a:endParaRPr>
          </a:p>
        </p:txBody>
      </p:sp>
      <p:pic>
        <p:nvPicPr>
          <p:cNvPr id="9" name="Immagine 3"/>
          <p:cNvPicPr>
            <a:picLocks noChangeAspect="1"/>
          </p:cNvPicPr>
          <p:nvPr/>
        </p:nvPicPr>
        <p:blipFill>
          <a:blip r:embed="rId5"/>
          <a:srcRect/>
          <a:stretch>
            <a:fillRect/>
          </a:stretch>
        </p:blipFill>
        <p:spPr bwMode="auto">
          <a:xfrm>
            <a:off x="683568" y="1124744"/>
            <a:ext cx="4248472" cy="2549083"/>
          </a:xfrm>
          <a:prstGeom prst="rect">
            <a:avLst/>
          </a:prstGeom>
          <a:noFill/>
          <a:ln w="9525">
            <a:noFill/>
            <a:miter lim="800000"/>
            <a:headEnd/>
            <a:tailEnd/>
          </a:ln>
        </p:spPr>
      </p:pic>
      <p:pic>
        <p:nvPicPr>
          <p:cNvPr id="11" name="Immagine 5"/>
          <p:cNvPicPr>
            <a:picLocks noChangeAspect="1"/>
          </p:cNvPicPr>
          <p:nvPr/>
        </p:nvPicPr>
        <p:blipFill>
          <a:blip r:embed="rId6"/>
          <a:srcRect/>
          <a:stretch>
            <a:fillRect/>
          </a:stretch>
        </p:blipFill>
        <p:spPr bwMode="auto">
          <a:xfrm>
            <a:off x="3203848" y="3745082"/>
            <a:ext cx="5189538" cy="2595563"/>
          </a:xfrm>
          <a:prstGeom prst="rect">
            <a:avLst/>
          </a:prstGeom>
          <a:noFill/>
          <a:ln w="9525">
            <a:noFill/>
            <a:miter lim="800000"/>
            <a:headEnd/>
            <a:tailEnd/>
          </a:ln>
        </p:spPr>
      </p:pic>
      <p:sp>
        <p:nvSpPr>
          <p:cNvPr id="14" name="Rettangolo 13">
            <a:hlinkClick r:id="rId7" action="ppaction://hlinkfile"/>
          </p:cNvPr>
          <p:cNvSpPr/>
          <p:nvPr/>
        </p:nvSpPr>
        <p:spPr>
          <a:xfrm>
            <a:off x="5869432" y="1340768"/>
            <a:ext cx="1942928" cy="523220"/>
          </a:xfrm>
          <a:prstGeom prst="rect">
            <a:avLst/>
          </a:prstGeom>
        </p:spPr>
        <p:txBody>
          <a:bodyPr wrap="square">
            <a:spAutoFit/>
          </a:bodyPr>
          <a:lstStyle/>
          <a:p>
            <a:pPr>
              <a:defRPr/>
            </a:pPr>
            <a:r>
              <a:rPr lang="it-IT" sz="2800" dirty="0" smtClean="0">
                <a:solidFill>
                  <a:srgbClr val="FFC000"/>
                </a:solidFill>
                <a:effectLst>
                  <a:outerShdw blurRad="38100" dist="38100" dir="2700000" algn="tl">
                    <a:srgbClr val="000000"/>
                  </a:outerShdw>
                </a:effectLst>
                <a:latin typeface="Times New Roman" pitchFamily="18" charset="0"/>
                <a:sym typeface="Webdings"/>
                <a:hlinkClick r:id="rId8" action="ppaction://hlinkfile"/>
              </a:rPr>
              <a:t></a:t>
            </a:r>
            <a:r>
              <a:rPr lang="it-IT" sz="1000" dirty="0" smtClean="0">
                <a:solidFill>
                  <a:srgbClr val="FFC000"/>
                </a:solidFill>
                <a:effectLst>
                  <a:outerShdw blurRad="38100" dist="38100" dir="2700000" algn="tl">
                    <a:srgbClr val="000000"/>
                  </a:outerShdw>
                </a:effectLst>
                <a:latin typeface="+mn-lt"/>
                <a:sym typeface="Webdings"/>
                <a:hlinkClick r:id="rId9" action="ppaction://hlinkfile"/>
              </a:rPr>
              <a:t>7 Video </a:t>
            </a:r>
            <a:r>
              <a:rPr lang="it-IT" sz="1000" smtClean="0">
                <a:solidFill>
                  <a:srgbClr val="FFC000"/>
                </a:solidFill>
                <a:effectLst>
                  <a:outerShdw blurRad="38100" dist="38100" dir="2700000" algn="tl">
                    <a:srgbClr val="000000"/>
                  </a:outerShdw>
                </a:effectLst>
                <a:latin typeface="+mn-lt"/>
                <a:sym typeface="Webdings"/>
                <a:hlinkClick r:id="rId9" action="ppaction://hlinkfile"/>
              </a:rPr>
              <a:t>Expo 2015.mp4</a:t>
            </a:r>
            <a:endParaRPr lang="it-IT" sz="1000" b="0" dirty="0">
              <a:solidFill>
                <a:srgbClr val="000099"/>
              </a:solidFill>
              <a:latin typeface="+mn-lt"/>
            </a:endParaRPr>
          </a:p>
        </p:txBody>
      </p:sp>
    </p:spTree>
    <p:extLst>
      <p:ext uri="{BB962C8B-B14F-4D97-AF65-F5344CB8AC3E}">
        <p14:creationId xmlns:p14="http://schemas.microsoft.com/office/powerpoint/2010/main" val="365985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45</a:t>
            </a:fld>
            <a:endParaRPr lang="it-IT" altLang="it-IT" dirty="0">
              <a:latin typeface="+mn-lt"/>
            </a:endParaRPr>
          </a:p>
        </p:txBody>
      </p:sp>
      <p:sp>
        <p:nvSpPr>
          <p:cNvPr id="8" name="Rettangolo 7"/>
          <p:cNvSpPr/>
          <p:nvPr/>
        </p:nvSpPr>
        <p:spPr>
          <a:xfrm>
            <a:off x="683853" y="1268760"/>
            <a:ext cx="7704856" cy="52322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sz="2800" b="1" dirty="0">
                <a:solidFill>
                  <a:srgbClr val="C00000"/>
                </a:solidFill>
                <a:latin typeface="Calibri" pitchFamily="34" charset="0"/>
              </a:rPr>
              <a:t>L’APPARTENENZA AL GRUPPO RICHIEDE …</a:t>
            </a:r>
          </a:p>
        </p:txBody>
      </p:sp>
      <p:sp>
        <p:nvSpPr>
          <p:cNvPr id="10" name="Rettangolo 9"/>
          <p:cNvSpPr/>
          <p:nvPr/>
        </p:nvSpPr>
        <p:spPr>
          <a:xfrm>
            <a:off x="575468" y="1959128"/>
            <a:ext cx="7993063" cy="246221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spcBef>
                <a:spcPct val="50000"/>
              </a:spcBef>
              <a:buFont typeface="Arial" charset="0"/>
              <a:buChar char="•"/>
            </a:pPr>
            <a:r>
              <a:rPr lang="it-IT" altLang="it-IT" sz="2800" dirty="0" smtClean="0">
                <a:solidFill>
                  <a:schemeClr val="tx2"/>
                </a:solidFill>
                <a:latin typeface="Calibri" pitchFamily="34" charset="0"/>
              </a:rPr>
              <a:t>identità</a:t>
            </a:r>
            <a:endParaRPr lang="it-IT" altLang="it-IT" sz="2800" dirty="0">
              <a:solidFill>
                <a:schemeClr val="tx2"/>
              </a:solidFill>
              <a:latin typeface="Calibri" pitchFamily="34" charset="0"/>
            </a:endParaRPr>
          </a:p>
          <a:p>
            <a:pPr marL="457200" indent="-457200">
              <a:spcBef>
                <a:spcPct val="50000"/>
              </a:spcBef>
              <a:buFont typeface="Arial" charset="0"/>
              <a:buChar char="•"/>
            </a:pPr>
            <a:r>
              <a:rPr lang="it-IT" altLang="it-IT" sz="2800" dirty="0" smtClean="0">
                <a:solidFill>
                  <a:schemeClr val="tx2"/>
                </a:solidFill>
                <a:latin typeface="Calibri" pitchFamily="34" charset="0"/>
              </a:rPr>
              <a:t>lealtà</a:t>
            </a:r>
            <a:endParaRPr lang="it-IT" altLang="it-IT" sz="2800" dirty="0">
              <a:solidFill>
                <a:schemeClr val="tx2"/>
              </a:solidFill>
              <a:latin typeface="Calibri" pitchFamily="34" charset="0"/>
            </a:endParaRPr>
          </a:p>
          <a:p>
            <a:pPr marL="457200" indent="-457200">
              <a:spcBef>
                <a:spcPct val="50000"/>
              </a:spcBef>
              <a:buFont typeface="Arial" charset="0"/>
              <a:buChar char="•"/>
            </a:pPr>
            <a:r>
              <a:rPr lang="it-IT" altLang="it-IT" sz="2800" dirty="0" smtClean="0">
                <a:solidFill>
                  <a:schemeClr val="tx2"/>
                </a:solidFill>
                <a:latin typeface="Calibri" pitchFamily="34" charset="0"/>
              </a:rPr>
              <a:t>rispetto </a:t>
            </a:r>
            <a:r>
              <a:rPr lang="it-IT" altLang="it-IT" sz="2800" dirty="0">
                <a:solidFill>
                  <a:schemeClr val="tx2"/>
                </a:solidFill>
                <a:latin typeface="Calibri" pitchFamily="34" charset="0"/>
              </a:rPr>
              <a:t>di regole,  norme e valori</a:t>
            </a:r>
          </a:p>
          <a:p>
            <a:pPr marL="457200" indent="-457200">
              <a:spcBef>
                <a:spcPct val="50000"/>
              </a:spcBef>
              <a:buFont typeface="Arial" charset="0"/>
              <a:buChar char="•"/>
            </a:pPr>
            <a:r>
              <a:rPr lang="it-IT" altLang="it-IT" sz="2800" dirty="0" smtClean="0">
                <a:solidFill>
                  <a:schemeClr val="tx2"/>
                </a:solidFill>
                <a:latin typeface="Calibri" pitchFamily="34" charset="0"/>
              </a:rPr>
              <a:t>capacità </a:t>
            </a:r>
            <a:r>
              <a:rPr lang="it-IT" altLang="it-IT" sz="2800" dirty="0">
                <a:solidFill>
                  <a:schemeClr val="tx2"/>
                </a:solidFill>
                <a:latin typeface="Calibri" pitchFamily="34" charset="0"/>
              </a:rPr>
              <a:t>di conformarsi allo stile di vita </a:t>
            </a:r>
            <a:r>
              <a:rPr lang="it-IT" altLang="it-IT" sz="2800" dirty="0" smtClean="0">
                <a:solidFill>
                  <a:schemeClr val="tx2"/>
                </a:solidFill>
                <a:latin typeface="Calibri" pitchFamily="34" charset="0"/>
              </a:rPr>
              <a:t>del gruppo</a:t>
            </a:r>
            <a:endParaRPr lang="it-IT" altLang="it-IT" sz="2800" dirty="0"/>
          </a:p>
        </p:txBody>
      </p:sp>
      <p:sp>
        <p:nvSpPr>
          <p:cNvPr id="12" name="Rettangolo 11"/>
          <p:cNvSpPr/>
          <p:nvPr/>
        </p:nvSpPr>
        <p:spPr>
          <a:xfrm>
            <a:off x="539750" y="4588489"/>
            <a:ext cx="7993063" cy="52322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sz="2800" b="1" dirty="0" smtClean="0">
                <a:solidFill>
                  <a:srgbClr val="C00000"/>
                </a:solidFill>
                <a:latin typeface="Calibri" pitchFamily="34" charset="0"/>
              </a:rPr>
              <a:t>l’importanza </a:t>
            </a:r>
            <a:r>
              <a:rPr lang="it-IT" altLang="it-IT" sz="2800" b="1" dirty="0">
                <a:solidFill>
                  <a:srgbClr val="C00000"/>
                </a:solidFill>
                <a:latin typeface="Calibri" pitchFamily="34" charset="0"/>
              </a:rPr>
              <a:t>dell’organizzazione </a:t>
            </a:r>
            <a:r>
              <a:rPr lang="it-IT" altLang="it-IT" sz="2800" b="1" dirty="0" smtClean="0">
                <a:solidFill>
                  <a:srgbClr val="C00000"/>
                </a:solidFill>
                <a:latin typeface="Calibri" pitchFamily="34" charset="0"/>
              </a:rPr>
              <a:t>e della </a:t>
            </a:r>
            <a:r>
              <a:rPr lang="it-IT" altLang="it-IT" sz="2800" b="1" dirty="0">
                <a:solidFill>
                  <a:srgbClr val="C00000"/>
                </a:solidFill>
                <a:latin typeface="Calibri" pitchFamily="34" charset="0"/>
              </a:rPr>
              <a:t>struttura</a:t>
            </a:r>
            <a:endParaRPr lang="it-IT" altLang="it-IT" sz="2800" dirty="0">
              <a:solidFill>
                <a:srgbClr val="C00000"/>
              </a:solidFill>
            </a:endParaRPr>
          </a:p>
        </p:txBody>
      </p:sp>
      <p:sp>
        <p:nvSpPr>
          <p:cNvPr id="13" name="Rettangolo 12"/>
          <p:cNvSpPr/>
          <p:nvPr/>
        </p:nvSpPr>
        <p:spPr>
          <a:xfrm>
            <a:off x="575467" y="5278857"/>
            <a:ext cx="7993063" cy="52322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spcBef>
                <a:spcPct val="50000"/>
              </a:spcBef>
              <a:buFont typeface="Arial" charset="0"/>
              <a:buChar char="•"/>
            </a:pPr>
            <a:r>
              <a:rPr lang="it-IT" altLang="it-IT" sz="2800" dirty="0">
                <a:solidFill>
                  <a:schemeClr val="tx2"/>
                </a:solidFill>
                <a:latin typeface="Calibri" pitchFamily="34" charset="0"/>
              </a:rPr>
              <a:t>r</a:t>
            </a:r>
            <a:r>
              <a:rPr lang="it-IT" altLang="it-IT" sz="2800" dirty="0" smtClean="0">
                <a:solidFill>
                  <a:schemeClr val="tx2"/>
                </a:solidFill>
                <a:latin typeface="Calibri" pitchFamily="34" charset="0"/>
              </a:rPr>
              <a:t>uoli, incarichi e compiti</a:t>
            </a:r>
            <a:endParaRPr lang="it-IT" altLang="it-IT" sz="2800" dirty="0">
              <a:solidFill>
                <a:schemeClr val="tx2"/>
              </a:solidFill>
            </a:endParaRPr>
          </a:p>
        </p:txBody>
      </p:sp>
    </p:spTree>
    <p:extLst>
      <p:ext uri="{BB962C8B-B14F-4D97-AF65-F5344CB8AC3E}">
        <p14:creationId xmlns:p14="http://schemas.microsoft.com/office/powerpoint/2010/main" val="2113471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46</a:t>
            </a:fld>
            <a:endParaRPr lang="it-IT" altLang="it-IT" dirty="0">
              <a:latin typeface="+mn-lt"/>
            </a:endParaRPr>
          </a:p>
        </p:txBody>
      </p:sp>
      <p:sp>
        <p:nvSpPr>
          <p:cNvPr id="8" name="Rettangolo 7"/>
          <p:cNvSpPr/>
          <p:nvPr/>
        </p:nvSpPr>
        <p:spPr>
          <a:xfrm>
            <a:off x="683853" y="1268760"/>
            <a:ext cx="7704856" cy="52322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sz="2800" b="1" dirty="0" smtClean="0">
                <a:solidFill>
                  <a:srgbClr val="C00000"/>
                </a:solidFill>
                <a:latin typeface="Calibri" pitchFamily="34" charset="0"/>
              </a:rPr>
              <a:t>le priorità del volontario</a:t>
            </a:r>
            <a:endParaRPr lang="it-IT" altLang="it-IT" sz="2800" b="1" dirty="0">
              <a:solidFill>
                <a:srgbClr val="C00000"/>
              </a:solidFill>
              <a:latin typeface="Calibri" pitchFamily="34" charset="0"/>
            </a:endParaRPr>
          </a:p>
        </p:txBody>
      </p:sp>
      <p:sp>
        <p:nvSpPr>
          <p:cNvPr id="10" name="Rettangolo 9"/>
          <p:cNvSpPr/>
          <p:nvPr/>
        </p:nvSpPr>
        <p:spPr>
          <a:xfrm>
            <a:off x="575468" y="2152690"/>
            <a:ext cx="7993063" cy="3785652"/>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spcBef>
                <a:spcPct val="50000"/>
              </a:spcBef>
              <a:buFont typeface="Arial" charset="0"/>
              <a:buChar char="•"/>
            </a:pPr>
            <a:r>
              <a:rPr lang="it-IT" altLang="it-IT" dirty="0" smtClean="0">
                <a:solidFill>
                  <a:schemeClr val="tx2"/>
                </a:solidFill>
                <a:latin typeface="Calibri" pitchFamily="34" charset="0"/>
              </a:rPr>
              <a:t>famiglia</a:t>
            </a:r>
          </a:p>
          <a:p>
            <a:pPr>
              <a:spcBef>
                <a:spcPct val="50000"/>
              </a:spcBef>
            </a:pPr>
            <a:endParaRPr lang="it-IT" altLang="it-IT" dirty="0" smtClean="0">
              <a:solidFill>
                <a:schemeClr val="tx2"/>
              </a:solidFill>
              <a:latin typeface="Calibri" pitchFamily="34" charset="0"/>
            </a:endParaRPr>
          </a:p>
          <a:p>
            <a:pPr marL="457200" indent="-457200">
              <a:spcBef>
                <a:spcPct val="50000"/>
              </a:spcBef>
              <a:buFont typeface="Arial" charset="0"/>
              <a:buChar char="•"/>
            </a:pPr>
            <a:endParaRPr lang="it-IT" altLang="it-IT" dirty="0" smtClean="0">
              <a:solidFill>
                <a:schemeClr val="tx2"/>
              </a:solidFill>
              <a:latin typeface="Calibri" pitchFamily="34" charset="0"/>
            </a:endParaRPr>
          </a:p>
          <a:p>
            <a:pPr marL="457200" indent="-457200">
              <a:spcBef>
                <a:spcPct val="50000"/>
              </a:spcBef>
              <a:buFont typeface="Arial" charset="0"/>
              <a:buChar char="•"/>
            </a:pPr>
            <a:r>
              <a:rPr lang="it-IT" altLang="it-IT" dirty="0" smtClean="0">
                <a:solidFill>
                  <a:schemeClr val="tx2"/>
                </a:solidFill>
                <a:latin typeface="Calibri" pitchFamily="34" charset="0"/>
              </a:rPr>
              <a:t>lavoro</a:t>
            </a:r>
          </a:p>
          <a:p>
            <a:pPr marL="457200" indent="-457200">
              <a:spcBef>
                <a:spcPct val="50000"/>
              </a:spcBef>
              <a:buFont typeface="Arial" charset="0"/>
              <a:buChar char="•"/>
            </a:pPr>
            <a:endParaRPr lang="it-IT" altLang="it-IT" dirty="0">
              <a:solidFill>
                <a:schemeClr val="tx2"/>
              </a:solidFill>
              <a:latin typeface="Calibri" pitchFamily="34" charset="0"/>
            </a:endParaRPr>
          </a:p>
          <a:p>
            <a:pPr marL="457200" indent="-457200">
              <a:spcBef>
                <a:spcPct val="50000"/>
              </a:spcBef>
              <a:buFont typeface="Arial" charset="0"/>
              <a:buChar char="•"/>
            </a:pPr>
            <a:endParaRPr lang="it-IT" altLang="it-IT" dirty="0" smtClean="0">
              <a:solidFill>
                <a:schemeClr val="tx2"/>
              </a:solidFill>
              <a:latin typeface="Calibri" pitchFamily="34" charset="0"/>
            </a:endParaRPr>
          </a:p>
          <a:p>
            <a:pPr marL="457200" indent="-457200">
              <a:spcBef>
                <a:spcPct val="50000"/>
              </a:spcBef>
              <a:buFont typeface="Arial" charset="0"/>
              <a:buChar char="•"/>
            </a:pPr>
            <a:r>
              <a:rPr lang="it-IT" altLang="it-IT" dirty="0" smtClean="0">
                <a:solidFill>
                  <a:schemeClr val="tx2"/>
                </a:solidFill>
                <a:latin typeface="Calibri" pitchFamily="34" charset="0"/>
              </a:rPr>
              <a:t>volontariato</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3" y="2187729"/>
            <a:ext cx="3373174" cy="1583747"/>
          </a:xfrm>
          <a:prstGeom prst="rect">
            <a:avLst/>
          </a:prstGeom>
        </p:spPr>
      </p:pic>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2744711"/>
            <a:ext cx="2123728" cy="1415819"/>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0112" y="4160530"/>
            <a:ext cx="2611388" cy="1621809"/>
          </a:xfrm>
          <a:prstGeom prst="rect">
            <a:avLst/>
          </a:prstGeom>
        </p:spPr>
      </p:pic>
    </p:spTree>
    <p:extLst>
      <p:ext uri="{BB962C8B-B14F-4D97-AF65-F5344CB8AC3E}">
        <p14:creationId xmlns:p14="http://schemas.microsoft.com/office/powerpoint/2010/main" val="5341185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47</a:t>
            </a:fld>
            <a:endParaRPr lang="it-IT" altLang="it-IT" dirty="0">
              <a:latin typeface="+mn-lt"/>
            </a:endParaRPr>
          </a:p>
        </p:txBody>
      </p:sp>
      <p:sp>
        <p:nvSpPr>
          <p:cNvPr id="8" name="Rettangolo 7"/>
          <p:cNvSpPr/>
          <p:nvPr/>
        </p:nvSpPr>
        <p:spPr>
          <a:xfrm>
            <a:off x="575467" y="1005021"/>
            <a:ext cx="7704856" cy="461665"/>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smtClean="0">
                <a:solidFill>
                  <a:srgbClr val="C00000"/>
                </a:solidFill>
                <a:latin typeface="Calibri" pitchFamily="34" charset="0"/>
              </a:rPr>
              <a:t>la storia  in città metropolitana (ex provincia di Milano)</a:t>
            </a:r>
            <a:endParaRPr lang="it-IT" altLang="it-IT" b="1" dirty="0">
              <a:solidFill>
                <a:srgbClr val="C00000"/>
              </a:solidFill>
              <a:latin typeface="Calibri" pitchFamily="34" charset="0"/>
            </a:endParaRPr>
          </a:p>
        </p:txBody>
      </p:sp>
      <p:sp>
        <p:nvSpPr>
          <p:cNvPr id="10" name="Rettangolo 9"/>
          <p:cNvSpPr/>
          <p:nvPr/>
        </p:nvSpPr>
        <p:spPr>
          <a:xfrm>
            <a:off x="540631" y="1598556"/>
            <a:ext cx="7993063" cy="1754326"/>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smtClean="0">
                <a:solidFill>
                  <a:schemeClr val="tx2"/>
                </a:solidFill>
                <a:latin typeface="Calibri" pitchFamily="34" charset="0"/>
              </a:rPr>
              <a:t>anni ‘80</a:t>
            </a:r>
          </a:p>
          <a:p>
            <a:pPr>
              <a:spcBef>
                <a:spcPct val="50000"/>
              </a:spcBef>
            </a:pPr>
            <a:r>
              <a:rPr lang="it-IT" altLang="it-IT" dirty="0" smtClean="0">
                <a:solidFill>
                  <a:schemeClr val="tx2"/>
                </a:solidFill>
                <a:latin typeface="Calibri" pitchFamily="34" charset="0"/>
              </a:rPr>
              <a:t>sono </a:t>
            </a:r>
            <a:r>
              <a:rPr lang="it-IT" altLang="it-IT" dirty="0">
                <a:solidFill>
                  <a:schemeClr val="tx2"/>
                </a:solidFill>
                <a:latin typeface="Calibri" pitchFamily="34" charset="0"/>
              </a:rPr>
              <a:t>operative </a:t>
            </a:r>
            <a:r>
              <a:rPr lang="it-IT" altLang="it-IT" dirty="0">
                <a:solidFill>
                  <a:srgbClr val="C00000"/>
                </a:solidFill>
                <a:latin typeface="Calibri" pitchFamily="34" charset="0"/>
              </a:rPr>
              <a:t>una dozzina </a:t>
            </a:r>
            <a:r>
              <a:rPr lang="it-IT" altLang="it-IT" dirty="0">
                <a:solidFill>
                  <a:schemeClr val="tx2"/>
                </a:solidFill>
                <a:latin typeface="Calibri" pitchFamily="34" charset="0"/>
              </a:rPr>
              <a:t>di </a:t>
            </a:r>
            <a:r>
              <a:rPr lang="it-IT" altLang="it-IT" dirty="0" smtClean="0">
                <a:solidFill>
                  <a:schemeClr val="tx2"/>
                </a:solidFill>
                <a:latin typeface="Calibri" pitchFamily="34" charset="0"/>
              </a:rPr>
              <a:t>organizzazioni coordinate </a:t>
            </a:r>
            <a:r>
              <a:rPr lang="it-IT" altLang="it-IT" dirty="0">
                <a:solidFill>
                  <a:schemeClr val="tx2"/>
                </a:solidFill>
                <a:latin typeface="Calibri" pitchFamily="34" charset="0"/>
              </a:rPr>
              <a:t>dalla </a:t>
            </a:r>
            <a:r>
              <a:rPr lang="it-IT" altLang="it-IT" dirty="0" smtClean="0">
                <a:solidFill>
                  <a:schemeClr val="tx2"/>
                </a:solidFill>
                <a:latin typeface="Calibri" pitchFamily="34" charset="0"/>
              </a:rPr>
              <a:t>prefettura in </a:t>
            </a:r>
            <a:r>
              <a:rPr lang="it-IT" altLang="it-IT" dirty="0">
                <a:solidFill>
                  <a:schemeClr val="tx2"/>
                </a:solidFill>
                <a:latin typeface="Calibri" pitchFamily="34" charset="0"/>
              </a:rPr>
              <a:t>realtà, il coordinamento operativo/organizzativo </a:t>
            </a:r>
            <a:r>
              <a:rPr lang="it-IT" altLang="it-IT" dirty="0" smtClean="0">
                <a:solidFill>
                  <a:schemeClr val="tx2"/>
                </a:solidFill>
                <a:latin typeface="Calibri" pitchFamily="34" charset="0"/>
              </a:rPr>
              <a:t>veniva </a:t>
            </a:r>
            <a:r>
              <a:rPr lang="it-IT" altLang="it-IT" dirty="0">
                <a:solidFill>
                  <a:schemeClr val="tx2"/>
                </a:solidFill>
                <a:latin typeface="Calibri" pitchFamily="34" charset="0"/>
              </a:rPr>
              <a:t>affidato ad un volontario </a:t>
            </a:r>
          </a:p>
        </p:txBody>
      </p:sp>
      <p:sp>
        <p:nvSpPr>
          <p:cNvPr id="11" name="Rettangolo 10"/>
          <p:cNvSpPr/>
          <p:nvPr/>
        </p:nvSpPr>
        <p:spPr>
          <a:xfrm>
            <a:off x="539750" y="3352882"/>
            <a:ext cx="7993063" cy="2123658"/>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smtClean="0">
                <a:solidFill>
                  <a:schemeClr val="tx2"/>
                </a:solidFill>
                <a:latin typeface="Calibri" pitchFamily="34" charset="0"/>
              </a:rPr>
              <a:t>anni ‘90</a:t>
            </a:r>
          </a:p>
          <a:p>
            <a:pPr algn="ctr">
              <a:spcBef>
                <a:spcPct val="50000"/>
              </a:spcBef>
            </a:pPr>
            <a:r>
              <a:rPr lang="it-IT" altLang="it-IT" dirty="0">
                <a:solidFill>
                  <a:schemeClr val="tx2"/>
                </a:solidFill>
                <a:latin typeface="Calibri" pitchFamily="34" charset="0"/>
              </a:rPr>
              <a:t>sono operative circa </a:t>
            </a:r>
            <a:r>
              <a:rPr lang="it-IT" altLang="it-IT" dirty="0">
                <a:solidFill>
                  <a:srgbClr val="C00000"/>
                </a:solidFill>
                <a:latin typeface="Calibri" pitchFamily="34" charset="0"/>
              </a:rPr>
              <a:t>sessanta Organizzazioni </a:t>
            </a:r>
            <a:r>
              <a:rPr lang="it-IT" altLang="it-IT" dirty="0" smtClean="0">
                <a:solidFill>
                  <a:schemeClr val="tx2"/>
                </a:solidFill>
                <a:latin typeface="Calibri" pitchFamily="34" charset="0"/>
              </a:rPr>
              <a:t>coordinate </a:t>
            </a:r>
            <a:r>
              <a:rPr lang="it-IT" altLang="it-IT" dirty="0">
                <a:solidFill>
                  <a:schemeClr val="tx2"/>
                </a:solidFill>
                <a:latin typeface="Calibri" pitchFamily="34" charset="0"/>
              </a:rPr>
              <a:t>da prefettura e provincia </a:t>
            </a:r>
            <a:r>
              <a:rPr lang="it-IT" altLang="it-IT" dirty="0" smtClean="0">
                <a:solidFill>
                  <a:schemeClr val="tx2"/>
                </a:solidFill>
                <a:latin typeface="Calibri" pitchFamily="34" charset="0"/>
              </a:rPr>
              <a:t>emerge </a:t>
            </a:r>
            <a:r>
              <a:rPr lang="it-IT" altLang="it-IT" dirty="0">
                <a:solidFill>
                  <a:schemeClr val="tx2"/>
                </a:solidFill>
                <a:latin typeface="Calibri" pitchFamily="34" charset="0"/>
              </a:rPr>
              <a:t>sempre più la necessità di </a:t>
            </a:r>
            <a:r>
              <a:rPr lang="it-IT" altLang="it-IT" dirty="0">
                <a:solidFill>
                  <a:srgbClr val="C00000"/>
                </a:solidFill>
                <a:latin typeface="Calibri" pitchFamily="34" charset="0"/>
              </a:rPr>
              <a:t>STRUTTURARE</a:t>
            </a:r>
            <a:r>
              <a:rPr lang="it-IT" altLang="it-IT" dirty="0">
                <a:solidFill>
                  <a:schemeClr val="tx2"/>
                </a:solidFill>
                <a:latin typeface="Calibri" pitchFamily="34" charset="0"/>
              </a:rPr>
              <a:t> </a:t>
            </a:r>
            <a:r>
              <a:rPr lang="it-IT" altLang="it-IT" dirty="0" smtClean="0">
                <a:solidFill>
                  <a:schemeClr val="tx2"/>
                </a:solidFill>
                <a:latin typeface="Calibri" pitchFamily="34" charset="0"/>
              </a:rPr>
              <a:t>il </a:t>
            </a:r>
            <a:r>
              <a:rPr lang="it-IT" altLang="it-IT" dirty="0">
                <a:solidFill>
                  <a:schemeClr val="tx2"/>
                </a:solidFill>
                <a:latin typeface="Calibri" pitchFamily="34" charset="0"/>
              </a:rPr>
              <a:t>Coordinamento organizzativo e operativo in collaborazione con l’Ente</a:t>
            </a:r>
          </a:p>
        </p:txBody>
      </p:sp>
      <p:sp>
        <p:nvSpPr>
          <p:cNvPr id="14" name="Rettangolo 13">
            <a:hlinkClick r:id="rId5" action="ppaction://hlinkfile"/>
          </p:cNvPr>
          <p:cNvSpPr/>
          <p:nvPr/>
        </p:nvSpPr>
        <p:spPr>
          <a:xfrm>
            <a:off x="4139952" y="5654835"/>
            <a:ext cx="2755883" cy="677108"/>
          </a:xfrm>
          <a:prstGeom prst="rect">
            <a:avLst/>
          </a:prstGeom>
        </p:spPr>
        <p:txBody>
          <a:bodyPr wrap="none">
            <a:spAutoFit/>
          </a:bodyPr>
          <a:lstStyle/>
          <a:p>
            <a:pPr>
              <a:defRPr/>
            </a:pPr>
            <a:r>
              <a:rPr lang="it-IT" sz="2800" dirty="0" smtClean="0">
                <a:solidFill>
                  <a:srgbClr val="FFC000"/>
                </a:solidFill>
                <a:effectLst>
                  <a:outerShdw blurRad="38100" dist="38100" dir="2700000" algn="tl">
                    <a:srgbClr val="000000"/>
                  </a:outerShdw>
                </a:effectLst>
                <a:sym typeface="Webdings"/>
                <a:hlinkClick r:id="rId6" action="ppaction://hlinkfile"/>
              </a:rPr>
              <a:t></a:t>
            </a:r>
            <a:r>
              <a:rPr lang="it-IT" sz="1000" b="0" dirty="0" smtClean="0">
                <a:solidFill>
                  <a:srgbClr val="000099"/>
                </a:solidFill>
                <a:sym typeface="Webdings"/>
                <a:hlinkClick r:id="rId7" action="ppaction://hlinkfile"/>
              </a:rPr>
              <a:t>5 Video Storia Provincia di Milano.VOB</a:t>
            </a:r>
            <a:endParaRPr lang="it-IT" sz="1000" dirty="0">
              <a:solidFill>
                <a:srgbClr val="000099"/>
              </a:solidFill>
              <a:sym typeface="Webdings"/>
            </a:endParaRPr>
          </a:p>
          <a:p>
            <a:pPr>
              <a:defRPr/>
            </a:pPr>
            <a:r>
              <a:rPr lang="it-IT" sz="1000" b="0" dirty="0" smtClean="0">
                <a:solidFill>
                  <a:srgbClr val="000099"/>
                </a:solidFill>
                <a:sym typeface="Webdings"/>
              </a:rPr>
              <a:t> </a:t>
            </a:r>
            <a:endParaRPr lang="it-IT" sz="1000" b="0" dirty="0">
              <a:solidFill>
                <a:srgbClr val="000099"/>
              </a:solidFill>
            </a:endParaRPr>
          </a:p>
        </p:txBody>
      </p:sp>
    </p:spTree>
    <p:extLst>
      <p:ext uri="{BB962C8B-B14F-4D97-AF65-F5344CB8AC3E}">
        <p14:creationId xmlns:p14="http://schemas.microsoft.com/office/powerpoint/2010/main" val="1800883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48</a:t>
            </a:fld>
            <a:endParaRPr lang="it-IT" altLang="it-IT" dirty="0">
              <a:latin typeface="+mn-lt"/>
            </a:endParaRPr>
          </a:p>
        </p:txBody>
      </p:sp>
      <p:sp>
        <p:nvSpPr>
          <p:cNvPr id="8" name="Rettangolo 7"/>
          <p:cNvSpPr/>
          <p:nvPr/>
        </p:nvSpPr>
        <p:spPr>
          <a:xfrm>
            <a:off x="575467" y="1005021"/>
            <a:ext cx="7704856" cy="461665"/>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b="1" dirty="0" smtClean="0">
                <a:solidFill>
                  <a:srgbClr val="C00000"/>
                </a:solidFill>
                <a:latin typeface="Calibri" pitchFamily="34" charset="0"/>
              </a:rPr>
              <a:t>la storia  in città metropolitana (ex provincia di Milano)</a:t>
            </a:r>
            <a:endParaRPr lang="it-IT" altLang="it-IT" b="1" dirty="0">
              <a:solidFill>
                <a:srgbClr val="C00000"/>
              </a:solidFill>
              <a:latin typeface="Calibri" pitchFamily="34" charset="0"/>
            </a:endParaRPr>
          </a:p>
        </p:txBody>
      </p:sp>
      <p:sp>
        <p:nvSpPr>
          <p:cNvPr id="10" name="Rettangolo 9"/>
          <p:cNvSpPr/>
          <p:nvPr/>
        </p:nvSpPr>
        <p:spPr>
          <a:xfrm>
            <a:off x="540631" y="1598556"/>
            <a:ext cx="7993063" cy="156966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dirty="0" smtClean="0">
                <a:solidFill>
                  <a:schemeClr val="tx2"/>
                </a:solidFill>
                <a:latin typeface="Calibri" pitchFamily="34" charset="0"/>
              </a:rPr>
              <a:t>17 novembre 2001 “nasce” il Comitato di Coordinamento delle Organizzazioni  di Volontariato di protezione civile della Provincia di Milano </a:t>
            </a:r>
            <a:r>
              <a:rPr lang="it-IT" altLang="it-IT" u="sng" dirty="0" smtClean="0">
                <a:solidFill>
                  <a:srgbClr val="C00000"/>
                </a:solidFill>
                <a:latin typeface="Calibri" pitchFamily="34" charset="0"/>
              </a:rPr>
              <a:t>come organo di collegamento tra la provincia e le organizzazioni</a:t>
            </a:r>
            <a:endParaRPr lang="it-IT" altLang="it-IT" u="sng" dirty="0">
              <a:solidFill>
                <a:srgbClr val="C00000"/>
              </a:solidFill>
              <a:latin typeface="Calibri" pitchFamily="34" charset="0"/>
            </a:endParaRPr>
          </a:p>
        </p:txBody>
      </p:sp>
      <p:sp>
        <p:nvSpPr>
          <p:cNvPr id="11" name="Rettangolo 10"/>
          <p:cNvSpPr/>
          <p:nvPr/>
        </p:nvSpPr>
        <p:spPr>
          <a:xfrm>
            <a:off x="539264" y="3300086"/>
            <a:ext cx="7993063"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dirty="0">
                <a:solidFill>
                  <a:schemeClr val="tx2"/>
                </a:solidFill>
                <a:latin typeface="Calibri" pitchFamily="34" charset="0"/>
              </a:rPr>
              <a:t>13 </a:t>
            </a:r>
            <a:r>
              <a:rPr lang="it-IT" altLang="it-IT" dirty="0" smtClean="0">
                <a:solidFill>
                  <a:schemeClr val="tx2"/>
                </a:solidFill>
                <a:latin typeface="Calibri" pitchFamily="34" charset="0"/>
              </a:rPr>
              <a:t>marzo </a:t>
            </a:r>
            <a:r>
              <a:rPr lang="it-IT" altLang="it-IT" dirty="0">
                <a:solidFill>
                  <a:schemeClr val="tx2"/>
                </a:solidFill>
                <a:latin typeface="Calibri" pitchFamily="34" charset="0"/>
              </a:rPr>
              <a:t>2008 il Consiglio Provinciale</a:t>
            </a:r>
          </a:p>
          <a:p>
            <a:pPr algn="ctr">
              <a:spcBef>
                <a:spcPct val="50000"/>
              </a:spcBef>
            </a:pPr>
            <a:r>
              <a:rPr lang="it-IT" altLang="it-IT" dirty="0" smtClean="0">
                <a:solidFill>
                  <a:srgbClr val="C00000"/>
                </a:solidFill>
                <a:latin typeface="Calibri" pitchFamily="34" charset="0"/>
              </a:rPr>
              <a:t>approva</a:t>
            </a:r>
            <a:r>
              <a:rPr lang="it-IT" altLang="it-IT" dirty="0" smtClean="0">
                <a:solidFill>
                  <a:schemeClr val="tx2"/>
                </a:solidFill>
                <a:latin typeface="Calibri" pitchFamily="34" charset="0"/>
              </a:rPr>
              <a:t> </a:t>
            </a:r>
            <a:r>
              <a:rPr lang="it-IT" altLang="it-IT" dirty="0">
                <a:solidFill>
                  <a:schemeClr val="tx2"/>
                </a:solidFill>
                <a:latin typeface="Calibri" pitchFamily="34" charset="0"/>
              </a:rPr>
              <a:t>il Regolamento del CCV-MI  con del. n°14/2008</a:t>
            </a:r>
          </a:p>
        </p:txBody>
      </p:sp>
      <p:sp>
        <p:nvSpPr>
          <p:cNvPr id="9" name="Rettangolo 8"/>
          <p:cNvSpPr/>
          <p:nvPr/>
        </p:nvSpPr>
        <p:spPr>
          <a:xfrm>
            <a:off x="575468" y="4497003"/>
            <a:ext cx="7993063" cy="830997"/>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dirty="0" smtClean="0">
                <a:solidFill>
                  <a:schemeClr val="tx2"/>
                </a:solidFill>
                <a:latin typeface="Calibri" pitchFamily="34" charset="0"/>
              </a:rPr>
              <a:t>1 novembre 2016  il CCV-MI “cambia pelle” e diventa </a:t>
            </a:r>
            <a:r>
              <a:rPr lang="it-IT" altLang="it-IT" dirty="0" smtClean="0">
                <a:solidFill>
                  <a:srgbClr val="C00000"/>
                </a:solidFill>
                <a:latin typeface="Calibri" pitchFamily="34" charset="0"/>
              </a:rPr>
              <a:t>emanazione</a:t>
            </a:r>
            <a:r>
              <a:rPr lang="it-IT" altLang="it-IT" dirty="0" smtClean="0">
                <a:solidFill>
                  <a:schemeClr val="tx2"/>
                </a:solidFill>
                <a:latin typeface="Calibri" pitchFamily="34" charset="0"/>
              </a:rPr>
              <a:t> della Regione Lombardia</a:t>
            </a:r>
            <a:endParaRPr lang="it-IT" altLang="it-IT" dirty="0">
              <a:solidFill>
                <a:schemeClr val="tx2"/>
              </a:solidFill>
              <a:latin typeface="Calibri" pitchFamily="34" charset="0"/>
            </a:endParaRPr>
          </a:p>
        </p:txBody>
      </p:sp>
    </p:spTree>
    <p:extLst>
      <p:ext uri="{BB962C8B-B14F-4D97-AF65-F5344CB8AC3E}">
        <p14:creationId xmlns:p14="http://schemas.microsoft.com/office/powerpoint/2010/main" val="164342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49</a:t>
            </a:fld>
            <a:endParaRPr lang="it-IT" altLang="it-IT" dirty="0">
              <a:latin typeface="+mn-lt"/>
            </a:endParaRPr>
          </a:p>
        </p:txBody>
      </p:sp>
      <p:sp>
        <p:nvSpPr>
          <p:cNvPr id="8" name="Rettangolo 7"/>
          <p:cNvSpPr/>
          <p:nvPr/>
        </p:nvSpPr>
        <p:spPr>
          <a:xfrm>
            <a:off x="683853" y="979729"/>
            <a:ext cx="7704856" cy="1754326"/>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è un “COORDINAMENTO </a:t>
            </a:r>
            <a:r>
              <a:rPr lang="it-IT" altLang="it-IT" b="1" dirty="0">
                <a:solidFill>
                  <a:srgbClr val="C00000"/>
                </a:solidFill>
                <a:effectLst>
                  <a:outerShdw blurRad="38100" dist="38100" dir="2700000" algn="tl">
                    <a:srgbClr val="C0C0C0"/>
                  </a:outerShdw>
                </a:effectLst>
                <a:latin typeface="Calibri" panose="020F0502020204030204" pitchFamily="34" charset="0"/>
              </a:rPr>
              <a:t>STRUTTURATO e ORGANIZZATO” </a:t>
            </a:r>
            <a:r>
              <a:rPr lang="it-IT" altLang="it-IT" b="1" dirty="0" smtClean="0">
                <a:solidFill>
                  <a:srgbClr val="C00000"/>
                </a:solidFill>
                <a:effectLst>
                  <a:outerShdw blurRad="38100" dist="38100" dir="2700000" algn="tl">
                    <a:srgbClr val="C0C0C0"/>
                  </a:outerShdw>
                </a:effectLst>
                <a:latin typeface="Calibri" panose="020F0502020204030204" pitchFamily="34" charset="0"/>
              </a:rPr>
              <a:t>strumento operativo della Città metropolitana di Milano oggi composto da 116 organizzazioni e 3500 volontari per:</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sp>
        <p:nvSpPr>
          <p:cNvPr id="10" name="Rettangolo 9"/>
          <p:cNvSpPr/>
          <p:nvPr/>
        </p:nvSpPr>
        <p:spPr>
          <a:xfrm>
            <a:off x="575468" y="3044679"/>
            <a:ext cx="7993063" cy="40011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pPr>
            <a:r>
              <a:rPr lang="it-IT" altLang="it-IT" sz="2000" dirty="0" smtClean="0">
                <a:solidFill>
                  <a:schemeClr val="tx2"/>
                </a:solidFill>
                <a:latin typeface="Calibri" pitchFamily="34" charset="0"/>
              </a:rPr>
              <a:t>ottimizzare le </a:t>
            </a:r>
            <a:r>
              <a:rPr lang="it-IT" altLang="it-IT" sz="2000" dirty="0">
                <a:solidFill>
                  <a:schemeClr val="tx2"/>
                </a:solidFill>
                <a:latin typeface="Calibri" pitchFamily="34" charset="0"/>
              </a:rPr>
              <a:t>risorse</a:t>
            </a:r>
          </a:p>
        </p:txBody>
      </p:sp>
      <p:sp>
        <p:nvSpPr>
          <p:cNvPr id="12" name="Rettangolo 11"/>
          <p:cNvSpPr/>
          <p:nvPr/>
        </p:nvSpPr>
        <p:spPr>
          <a:xfrm>
            <a:off x="575468" y="3779591"/>
            <a:ext cx="7993063" cy="40011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pPr>
            <a:r>
              <a:rPr lang="it-IT" altLang="it-IT" sz="2000" dirty="0" smtClean="0">
                <a:solidFill>
                  <a:schemeClr val="tx2"/>
                </a:solidFill>
                <a:latin typeface="Calibri" pitchFamily="34" charset="0"/>
              </a:rPr>
              <a:t>valorizzare le </a:t>
            </a:r>
            <a:r>
              <a:rPr lang="it-IT" altLang="it-IT" sz="2000" dirty="0">
                <a:solidFill>
                  <a:schemeClr val="tx2"/>
                </a:solidFill>
                <a:latin typeface="Calibri" pitchFamily="34" charset="0"/>
              </a:rPr>
              <a:t>competenze professionali</a:t>
            </a:r>
          </a:p>
        </p:txBody>
      </p:sp>
      <p:sp>
        <p:nvSpPr>
          <p:cNvPr id="13" name="Rettangolo 12"/>
          <p:cNvSpPr/>
          <p:nvPr/>
        </p:nvSpPr>
        <p:spPr>
          <a:xfrm>
            <a:off x="575468" y="4510293"/>
            <a:ext cx="7993063"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pPr>
            <a:r>
              <a:rPr lang="it-IT" altLang="it-IT" sz="2000" dirty="0" smtClean="0">
                <a:solidFill>
                  <a:schemeClr val="tx2"/>
                </a:solidFill>
                <a:latin typeface="Calibri" pitchFamily="34" charset="0"/>
              </a:rPr>
              <a:t>esercitare un lavoro </a:t>
            </a:r>
            <a:r>
              <a:rPr lang="it-IT" altLang="it-IT" sz="2000" dirty="0">
                <a:solidFill>
                  <a:schemeClr val="tx2"/>
                </a:solidFill>
                <a:latin typeface="Calibri" pitchFamily="34" charset="0"/>
              </a:rPr>
              <a:t>continuo per la pianificazione delle </a:t>
            </a:r>
            <a:r>
              <a:rPr lang="it-IT" altLang="it-IT" sz="2000" dirty="0" smtClean="0">
                <a:solidFill>
                  <a:schemeClr val="tx2"/>
                </a:solidFill>
                <a:latin typeface="Calibri" pitchFamily="34" charset="0"/>
              </a:rPr>
              <a:t>attività dove </a:t>
            </a:r>
            <a:r>
              <a:rPr lang="it-IT" altLang="it-IT" sz="2000" dirty="0">
                <a:solidFill>
                  <a:schemeClr val="tx2"/>
                </a:solidFill>
                <a:latin typeface="Calibri" pitchFamily="34" charset="0"/>
              </a:rPr>
              <a:t>il </a:t>
            </a:r>
            <a:r>
              <a:rPr lang="it-IT" altLang="it-IT" sz="2000" dirty="0" smtClean="0">
                <a:solidFill>
                  <a:schemeClr val="tx2"/>
                </a:solidFill>
                <a:latin typeface="Calibri" pitchFamily="34" charset="0"/>
              </a:rPr>
              <a:t>valore fondamentale </a:t>
            </a:r>
            <a:r>
              <a:rPr lang="it-IT" altLang="it-IT" sz="2000" dirty="0">
                <a:solidFill>
                  <a:schemeClr val="tx2"/>
                </a:solidFill>
                <a:latin typeface="Calibri" pitchFamily="34" charset="0"/>
              </a:rPr>
              <a:t>è la ricerca </a:t>
            </a:r>
            <a:r>
              <a:rPr lang="it-IT" altLang="it-IT" sz="2000" dirty="0" smtClean="0">
                <a:solidFill>
                  <a:schemeClr val="tx2"/>
                </a:solidFill>
                <a:latin typeface="Calibri" pitchFamily="34" charset="0"/>
              </a:rPr>
              <a:t>dell’ottimale funzionamento </a:t>
            </a:r>
            <a:r>
              <a:rPr lang="it-IT" altLang="it-IT" sz="2000" dirty="0">
                <a:solidFill>
                  <a:schemeClr val="tx2"/>
                </a:solidFill>
                <a:latin typeface="Calibri" pitchFamily="34" charset="0"/>
              </a:rPr>
              <a:t>dei gruppi di lavoro</a:t>
            </a:r>
          </a:p>
        </p:txBody>
      </p:sp>
      <p:sp>
        <p:nvSpPr>
          <p:cNvPr id="14" name="Rettangolo 13"/>
          <p:cNvSpPr/>
          <p:nvPr/>
        </p:nvSpPr>
        <p:spPr>
          <a:xfrm>
            <a:off x="575468" y="5741098"/>
            <a:ext cx="7993063" cy="707886"/>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pPr>
            <a:r>
              <a:rPr lang="it-IT" altLang="it-IT" sz="2000" dirty="0" smtClean="0">
                <a:solidFill>
                  <a:schemeClr val="tx2"/>
                </a:solidFill>
                <a:latin typeface="Calibri" pitchFamily="34" charset="0"/>
              </a:rPr>
              <a:t>rendere virtuosa l’assunzione </a:t>
            </a:r>
            <a:r>
              <a:rPr lang="it-IT" altLang="it-IT" sz="2000" dirty="0">
                <a:solidFill>
                  <a:schemeClr val="tx2"/>
                </a:solidFill>
                <a:latin typeface="Calibri" pitchFamily="34" charset="0"/>
              </a:rPr>
              <a:t>di responsabilità nei confronti dell’incarico </a:t>
            </a:r>
            <a:r>
              <a:rPr lang="it-IT" altLang="it-IT" sz="2000" dirty="0" smtClean="0">
                <a:solidFill>
                  <a:schemeClr val="tx2"/>
                </a:solidFill>
                <a:latin typeface="Calibri" pitchFamily="34" charset="0"/>
              </a:rPr>
              <a:t>ricoperto</a:t>
            </a:r>
            <a:endParaRPr lang="it-IT" altLang="it-IT" sz="2000" dirty="0">
              <a:solidFill>
                <a:schemeClr val="tx2"/>
              </a:solidFill>
              <a:latin typeface="Calibri" pitchFamily="34" charset="0"/>
            </a:endParaRPr>
          </a:p>
        </p:txBody>
      </p:sp>
    </p:spTree>
    <p:extLst>
      <p:ext uri="{BB962C8B-B14F-4D97-AF65-F5344CB8AC3E}">
        <p14:creationId xmlns:p14="http://schemas.microsoft.com/office/powerpoint/2010/main" val="654460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a:t>
            </a:fld>
            <a:endParaRPr lang="it-IT" altLang="it-IT" dirty="0">
              <a:latin typeface="+mn-lt"/>
            </a:endParaRPr>
          </a:p>
        </p:txBody>
      </p:sp>
      <p:sp>
        <p:nvSpPr>
          <p:cNvPr id="6" name="Rettangolo 5"/>
          <p:cNvSpPr/>
          <p:nvPr/>
        </p:nvSpPr>
        <p:spPr>
          <a:xfrm>
            <a:off x="535254" y="1140808"/>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5254" y="2023842"/>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marL="342900" indent="-342900">
              <a:buFont typeface="Arial" charset="0"/>
              <a:buChar char="•"/>
            </a:pPr>
            <a:r>
              <a:rPr lang="it-IT" sz="2000" dirty="0" smtClean="0">
                <a:solidFill>
                  <a:schemeClr val="tx2"/>
                </a:solidFill>
              </a:rPr>
              <a:t>Sezione Speciale dell’Albo di protezione civile</a:t>
            </a:r>
          </a:p>
        </p:txBody>
      </p:sp>
      <p:sp>
        <p:nvSpPr>
          <p:cNvPr id="10" name="Rettangolo 9"/>
          <p:cNvSpPr/>
          <p:nvPr/>
        </p:nvSpPr>
        <p:spPr>
          <a:xfrm>
            <a:off x="535254" y="2636912"/>
            <a:ext cx="7992888" cy="3847207"/>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sz="2000" dirty="0">
                <a:solidFill>
                  <a:srgbClr val="FF0000"/>
                </a:solidFill>
                <a:latin typeface="Calibri" panose="020F0502020204030204" pitchFamily="34" charset="0"/>
                <a:cs typeface="Calibri" panose="020F0502020204030204" pitchFamily="34" charset="0"/>
              </a:rPr>
              <a:t>Delibera di Giunta Regionale 3246/X del 4 aprile 2012 </a:t>
            </a:r>
          </a:p>
          <a:p>
            <a:pPr algn="ctr"/>
            <a:endParaRPr lang="it-IT" sz="2000" dirty="0">
              <a:solidFill>
                <a:schemeClr val="accent1"/>
              </a:solidFill>
              <a:latin typeface="Calibri" panose="020F0502020204030204" pitchFamily="34" charset="0"/>
              <a:cs typeface="Calibri" panose="020F0502020204030204" pitchFamily="34" charset="0"/>
            </a:endParaRPr>
          </a:p>
          <a:p>
            <a:pPr algn="ctr"/>
            <a:r>
              <a:rPr lang="it-IT" dirty="0">
                <a:solidFill>
                  <a:schemeClr val="tx2"/>
                </a:solidFill>
                <a:latin typeface="Calibri" panose="020F0502020204030204" pitchFamily="34" charset="0"/>
                <a:cs typeface="Calibri" panose="020F0502020204030204" pitchFamily="34" charset="0"/>
              </a:rPr>
              <a:t>Istituisce</a:t>
            </a:r>
            <a:r>
              <a:rPr lang="it-IT" dirty="0">
                <a:solidFill>
                  <a:schemeClr val="accent2">
                    <a:lumMod val="50000"/>
                  </a:schemeClr>
                </a:solidFill>
                <a:latin typeface="Calibri" panose="020F0502020204030204" pitchFamily="34" charset="0"/>
                <a:cs typeface="Calibri" panose="020F0502020204030204" pitchFamily="34" charset="0"/>
              </a:rPr>
              <a:t> </a:t>
            </a:r>
          </a:p>
          <a:p>
            <a:pPr algn="ctr"/>
            <a:endParaRPr lang="it-IT" sz="2000" dirty="0">
              <a:solidFill>
                <a:schemeClr val="accent1"/>
              </a:solidFill>
              <a:latin typeface="Calibri" panose="020F0502020204030204" pitchFamily="34" charset="0"/>
              <a:cs typeface="Calibri" panose="020F0502020204030204" pitchFamily="34" charset="0"/>
            </a:endParaRPr>
          </a:p>
          <a:p>
            <a:pPr algn="ctr"/>
            <a:r>
              <a:rPr lang="it-IT" sz="2000" dirty="0">
                <a:solidFill>
                  <a:srgbClr val="FF0000"/>
                </a:solidFill>
                <a:latin typeface="Calibri" panose="020F0502020204030204" pitchFamily="34" charset="0"/>
                <a:cs typeface="Calibri" panose="020F0502020204030204" pitchFamily="34" charset="0"/>
              </a:rPr>
              <a:t>l’ Elenco Regionale dei Soggetti di Rilevanza per Il Sistema di</a:t>
            </a:r>
          </a:p>
          <a:p>
            <a:pPr algn="ctr"/>
            <a:r>
              <a:rPr lang="it-IT" sz="2000" dirty="0">
                <a:solidFill>
                  <a:srgbClr val="FF0000"/>
                </a:solidFill>
                <a:latin typeface="Calibri" panose="020F0502020204030204" pitchFamily="34" charset="0"/>
                <a:cs typeface="Calibri" panose="020F0502020204030204" pitchFamily="34" charset="0"/>
              </a:rPr>
              <a:t>Protezione Civile Lombardo</a:t>
            </a:r>
          </a:p>
          <a:p>
            <a:endParaRPr lang="it-IT" sz="2000" dirty="0">
              <a:solidFill>
                <a:schemeClr val="accent2">
                  <a:lumMod val="50000"/>
                </a:schemeClr>
              </a:solidFill>
              <a:latin typeface="Calibri" panose="020F0502020204030204" pitchFamily="34" charset="0"/>
              <a:cs typeface="Calibri" panose="020F0502020204030204" pitchFamily="34" charset="0"/>
            </a:endParaRPr>
          </a:p>
          <a:p>
            <a:r>
              <a:rPr lang="it-IT" sz="2000" dirty="0">
                <a:solidFill>
                  <a:schemeClr val="tx2"/>
                </a:solidFill>
                <a:latin typeface="Calibri" panose="020F0502020204030204" pitchFamily="34" charset="0"/>
                <a:cs typeface="Calibri" panose="020F0502020204030204" pitchFamily="34" charset="0"/>
              </a:rPr>
              <a:t>al suddetto “Elenco” possono accedere Enti, Ordini, Organismi di Rappresentanza, Organizzazioni, Fondazioni, Associazioni ed altri soggetti pubblici e privati che, per propria attività statutaria e specifica competenza, possono concorrere al perseguimento dei fini istituzionali della Protezione Civile lombarda;</a:t>
            </a:r>
          </a:p>
        </p:txBody>
      </p:sp>
    </p:spTree>
    <p:extLst>
      <p:ext uri="{BB962C8B-B14F-4D97-AF65-F5344CB8AC3E}">
        <p14:creationId xmlns:p14="http://schemas.microsoft.com/office/powerpoint/2010/main" val="315955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50</a:t>
            </a:fld>
            <a:endParaRPr lang="it-IT" altLang="it-IT" dirty="0">
              <a:latin typeface="+mn-lt"/>
            </a:endParaRPr>
          </a:p>
        </p:txBody>
      </p:sp>
      <p:sp>
        <p:nvSpPr>
          <p:cNvPr id="8" name="Rettangolo 7"/>
          <p:cNvSpPr/>
          <p:nvPr/>
        </p:nvSpPr>
        <p:spPr>
          <a:xfrm>
            <a:off x="683853" y="979729"/>
            <a:ext cx="7704856" cy="156966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a cosa serve?</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per una protezione civile moderna ha bisogno di:</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sp>
        <p:nvSpPr>
          <p:cNvPr id="10" name="Rettangolo 9"/>
          <p:cNvSpPr/>
          <p:nvPr/>
        </p:nvSpPr>
        <p:spPr>
          <a:xfrm>
            <a:off x="575468" y="3044679"/>
            <a:ext cx="7993063" cy="40011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pPr>
            <a:r>
              <a:rPr lang="it-IT" altLang="it-IT" sz="2000" dirty="0">
                <a:solidFill>
                  <a:schemeClr val="tx2"/>
                </a:solidFill>
                <a:latin typeface="Calibri" panose="020F0502020204030204" pitchFamily="34" charset="0"/>
              </a:rPr>
              <a:t>essere organizzata e strutturata, a tutti i livelli</a:t>
            </a:r>
          </a:p>
        </p:txBody>
      </p:sp>
      <p:sp>
        <p:nvSpPr>
          <p:cNvPr id="12" name="Rettangolo 11"/>
          <p:cNvSpPr/>
          <p:nvPr/>
        </p:nvSpPr>
        <p:spPr>
          <a:xfrm>
            <a:off x="575468" y="3779591"/>
            <a:ext cx="7993063" cy="40011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defRPr/>
            </a:pPr>
            <a:r>
              <a:rPr lang="it-IT" altLang="it-IT" sz="2000" dirty="0">
                <a:solidFill>
                  <a:schemeClr val="tx2"/>
                </a:solidFill>
                <a:latin typeface="Calibri" panose="020F0502020204030204" pitchFamily="34" charset="0"/>
              </a:rPr>
              <a:t>parlare la stessa lingua anche in tempi di “pace”;</a:t>
            </a:r>
          </a:p>
        </p:txBody>
      </p:sp>
      <p:sp>
        <p:nvSpPr>
          <p:cNvPr id="13" name="Rettangolo 12"/>
          <p:cNvSpPr/>
          <p:nvPr/>
        </p:nvSpPr>
        <p:spPr>
          <a:xfrm>
            <a:off x="575468" y="4510293"/>
            <a:ext cx="7993063" cy="40011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defRPr/>
            </a:pPr>
            <a:r>
              <a:rPr lang="it-IT" altLang="it-IT" sz="2000" dirty="0">
                <a:solidFill>
                  <a:schemeClr val="tx2"/>
                </a:solidFill>
                <a:latin typeface="Calibri" panose="020F0502020204030204" pitchFamily="34" charset="0"/>
              </a:rPr>
              <a:t>avere requisiti minimi omogenei di standard operativi;</a:t>
            </a:r>
          </a:p>
        </p:txBody>
      </p:sp>
      <p:sp>
        <p:nvSpPr>
          <p:cNvPr id="14" name="Rettangolo 13"/>
          <p:cNvSpPr/>
          <p:nvPr/>
        </p:nvSpPr>
        <p:spPr>
          <a:xfrm>
            <a:off x="539749" y="5204302"/>
            <a:ext cx="7993063" cy="40011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50000"/>
              </a:spcBef>
              <a:buFont typeface="Arial" charset="0"/>
              <a:buChar char="•"/>
              <a:defRPr/>
            </a:pPr>
            <a:r>
              <a:rPr lang="it-IT" altLang="it-IT" sz="2000" dirty="0">
                <a:solidFill>
                  <a:schemeClr val="tx2"/>
                </a:solidFill>
                <a:latin typeface="Calibri" panose="020F0502020204030204" pitchFamily="34" charset="0"/>
              </a:rPr>
              <a:t>riconoscersi come gruppo, formato da molte specificità.</a:t>
            </a:r>
          </a:p>
        </p:txBody>
      </p:sp>
    </p:spTree>
    <p:extLst>
      <p:ext uri="{BB962C8B-B14F-4D97-AF65-F5344CB8AC3E}">
        <p14:creationId xmlns:p14="http://schemas.microsoft.com/office/powerpoint/2010/main" val="511031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51</a:t>
            </a:fld>
            <a:endParaRPr lang="it-IT" altLang="it-IT" dirty="0">
              <a:latin typeface="+mn-lt"/>
            </a:endParaRPr>
          </a:p>
        </p:txBody>
      </p:sp>
      <p:sp>
        <p:nvSpPr>
          <p:cNvPr id="8" name="Rettangolo 7"/>
          <p:cNvSpPr/>
          <p:nvPr/>
        </p:nvSpPr>
        <p:spPr>
          <a:xfrm>
            <a:off x="683853" y="979729"/>
            <a:ext cx="7704856"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come funziona?</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sp>
        <p:nvSpPr>
          <p:cNvPr id="10" name="Rettangolo 9"/>
          <p:cNvSpPr/>
          <p:nvPr/>
        </p:nvSpPr>
        <p:spPr>
          <a:xfrm>
            <a:off x="575468" y="2348880"/>
            <a:ext cx="7993063" cy="3785652"/>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it-IT" altLang="it-IT" dirty="0">
                <a:solidFill>
                  <a:schemeClr val="tx2"/>
                </a:solidFill>
                <a:latin typeface="Calibri" pitchFamily="34" charset="0"/>
              </a:rPr>
              <a:t>opera secondo quanto previsto </a:t>
            </a:r>
            <a:r>
              <a:rPr lang="it-IT" altLang="it-IT" dirty="0" smtClean="0">
                <a:solidFill>
                  <a:schemeClr val="tx2"/>
                </a:solidFill>
                <a:latin typeface="Calibri" pitchFamily="34" charset="0"/>
              </a:rPr>
              <a:t>dalla L.R. 16/2004,</a:t>
            </a:r>
          </a:p>
          <a:p>
            <a:pPr algn="ctr">
              <a:spcBef>
                <a:spcPct val="50000"/>
              </a:spcBef>
            </a:pPr>
            <a:r>
              <a:rPr lang="it-IT" altLang="it-IT" dirty="0" smtClean="0">
                <a:solidFill>
                  <a:schemeClr val="tx2"/>
                </a:solidFill>
                <a:latin typeface="Calibri" pitchFamily="34" charset="0"/>
              </a:rPr>
              <a:t>dalle varie delibere e decreti regionali</a:t>
            </a:r>
            <a:endParaRPr lang="it-IT" altLang="it-IT" dirty="0">
              <a:solidFill>
                <a:schemeClr val="tx2"/>
              </a:solidFill>
              <a:latin typeface="Calibri" pitchFamily="34" charset="0"/>
            </a:endParaRPr>
          </a:p>
          <a:p>
            <a:pPr algn="ctr">
              <a:spcBef>
                <a:spcPct val="50000"/>
              </a:spcBef>
            </a:pPr>
            <a:r>
              <a:rPr lang="it-IT" altLang="it-IT" dirty="0">
                <a:solidFill>
                  <a:schemeClr val="tx2"/>
                </a:solidFill>
                <a:latin typeface="Calibri" pitchFamily="34" charset="0"/>
              </a:rPr>
              <a:t>in collaborazione con la struttura</a:t>
            </a:r>
          </a:p>
          <a:p>
            <a:pPr algn="ctr">
              <a:spcBef>
                <a:spcPct val="50000"/>
              </a:spcBef>
            </a:pPr>
            <a:r>
              <a:rPr lang="it-IT" altLang="it-IT" dirty="0">
                <a:solidFill>
                  <a:schemeClr val="tx2"/>
                </a:solidFill>
                <a:latin typeface="Calibri" pitchFamily="34" charset="0"/>
              </a:rPr>
              <a:t>di Protezione Civile della Città metropolitana di Milano</a:t>
            </a:r>
          </a:p>
          <a:p>
            <a:pPr algn="ctr">
              <a:spcBef>
                <a:spcPct val="50000"/>
              </a:spcBef>
            </a:pPr>
            <a:r>
              <a:rPr lang="it-IT" altLang="it-IT" dirty="0">
                <a:solidFill>
                  <a:srgbClr val="C00000"/>
                </a:solidFill>
                <a:latin typeface="Calibri" pitchFamily="34" charset="0"/>
              </a:rPr>
              <a:t>coordinando le organizzazioni in attività in</a:t>
            </a:r>
          </a:p>
          <a:p>
            <a:pPr algn="ctr">
              <a:spcBef>
                <a:spcPct val="50000"/>
              </a:spcBef>
            </a:pPr>
            <a:r>
              <a:rPr lang="it-IT" altLang="it-IT" dirty="0">
                <a:solidFill>
                  <a:srgbClr val="C00000"/>
                </a:solidFill>
                <a:latin typeface="Calibri" pitchFamily="34" charset="0"/>
              </a:rPr>
              <a:t>“tempi di pace”(</a:t>
            </a:r>
            <a:r>
              <a:rPr lang="it-IT" altLang="it-IT" dirty="0">
                <a:solidFill>
                  <a:schemeClr val="tx2"/>
                </a:solidFill>
                <a:latin typeface="Calibri" pitchFamily="34" charset="0"/>
              </a:rPr>
              <a:t>formazione, addestramento, esercitazioni) </a:t>
            </a:r>
          </a:p>
          <a:p>
            <a:pPr algn="ctr">
              <a:spcBef>
                <a:spcPct val="50000"/>
              </a:spcBef>
            </a:pPr>
            <a:r>
              <a:rPr lang="it-IT" altLang="it-IT" dirty="0">
                <a:solidFill>
                  <a:schemeClr val="tx2"/>
                </a:solidFill>
                <a:latin typeface="Calibri" pitchFamily="34" charset="0"/>
              </a:rPr>
              <a:t>         </a:t>
            </a:r>
            <a:r>
              <a:rPr lang="it-IT" altLang="it-IT" dirty="0">
                <a:solidFill>
                  <a:srgbClr val="C00000"/>
                </a:solidFill>
                <a:latin typeface="Calibri" pitchFamily="34" charset="0"/>
              </a:rPr>
              <a:t>e in emergenza</a:t>
            </a:r>
          </a:p>
        </p:txBody>
      </p:sp>
    </p:spTree>
    <p:extLst>
      <p:ext uri="{BB962C8B-B14F-4D97-AF65-F5344CB8AC3E}">
        <p14:creationId xmlns:p14="http://schemas.microsoft.com/office/powerpoint/2010/main" val="1522499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52</a:t>
            </a:fld>
            <a:endParaRPr lang="it-IT" altLang="it-IT" dirty="0">
              <a:latin typeface="+mn-lt"/>
            </a:endParaRPr>
          </a:p>
        </p:txBody>
      </p:sp>
      <p:sp>
        <p:nvSpPr>
          <p:cNvPr id="8" name="Rettangolo 7"/>
          <p:cNvSpPr/>
          <p:nvPr/>
        </p:nvSpPr>
        <p:spPr>
          <a:xfrm>
            <a:off x="683853" y="979729"/>
            <a:ext cx="7704856"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come è organizzato? In Settori</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sp>
        <p:nvSpPr>
          <p:cNvPr id="10" name="Rettangolo 9"/>
          <p:cNvSpPr/>
          <p:nvPr/>
        </p:nvSpPr>
        <p:spPr>
          <a:xfrm>
            <a:off x="539749" y="2087540"/>
            <a:ext cx="7993063" cy="4025717"/>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spcBef>
                <a:spcPct val="20000"/>
              </a:spcBef>
              <a:buFont typeface="Arial" charset="0"/>
              <a:buChar char="•"/>
              <a:defRPr/>
            </a:pPr>
            <a:r>
              <a:rPr lang="it-IT" altLang="it-IT" sz="1800" dirty="0">
                <a:solidFill>
                  <a:srgbClr val="C00000"/>
                </a:solidFill>
                <a:effectLst>
                  <a:outerShdw blurRad="38100" dist="38100" dir="2700000" algn="tl">
                    <a:srgbClr val="C0C0C0"/>
                  </a:outerShdw>
                </a:effectLst>
                <a:latin typeface="Calibri" panose="020F0502020204030204" pitchFamily="34" charset="0"/>
              </a:rPr>
              <a:t>Attua</a:t>
            </a:r>
            <a:r>
              <a:rPr lang="it-IT" altLang="it-IT" sz="1800" dirty="0">
                <a:solidFill>
                  <a:schemeClr val="tx2"/>
                </a:solidFill>
                <a:latin typeface="Calibri" panose="020F0502020204030204" pitchFamily="34" charset="0"/>
              </a:rPr>
              <a:t>  il coordinamento delle Organizzazioni di Volontariato in Emergenza e … in “tempo di Pace</a:t>
            </a:r>
            <a:r>
              <a:rPr lang="it-IT" altLang="it-IT" sz="1800" dirty="0" smtClean="0">
                <a:solidFill>
                  <a:schemeClr val="tx2"/>
                </a:solidFill>
                <a:latin typeface="Calibri" panose="020F0502020204030204" pitchFamily="34" charset="0"/>
              </a:rPr>
              <a:t>”….</a:t>
            </a:r>
            <a:endParaRPr lang="it-IT" altLang="it-IT" sz="1800" dirty="0">
              <a:solidFill>
                <a:schemeClr val="tx2"/>
              </a:solidFill>
              <a:latin typeface="Calibri" panose="020F0502020204030204" pitchFamily="34" charset="0"/>
            </a:endParaRPr>
          </a:p>
          <a:p>
            <a:pPr marL="342900" indent="-342900">
              <a:spcBef>
                <a:spcPct val="20000"/>
              </a:spcBef>
              <a:buFont typeface="Arial" charset="0"/>
              <a:buChar char="•"/>
              <a:defRPr/>
            </a:pPr>
            <a:r>
              <a:rPr lang="it-IT" altLang="it-IT" sz="1800" dirty="0">
                <a:solidFill>
                  <a:srgbClr val="C00000"/>
                </a:solidFill>
                <a:effectLst>
                  <a:outerShdw blurRad="38100" dist="38100" dir="2700000" algn="tl">
                    <a:srgbClr val="C0C0C0"/>
                  </a:outerShdw>
                </a:effectLst>
                <a:latin typeface="Calibri" panose="020F0502020204030204" pitchFamily="34" charset="0"/>
              </a:rPr>
              <a:t>Uniforma</a:t>
            </a:r>
            <a:r>
              <a:rPr lang="it-IT" altLang="it-IT" sz="1800" dirty="0">
                <a:solidFill>
                  <a:schemeClr val="tx2"/>
                </a:solidFill>
                <a:latin typeface="Calibri" panose="020F0502020204030204" pitchFamily="34" charset="0"/>
              </a:rPr>
              <a:t> gli standard formativi ed </a:t>
            </a:r>
            <a:r>
              <a:rPr lang="it-IT" altLang="it-IT" sz="1800" dirty="0" smtClean="0">
                <a:solidFill>
                  <a:schemeClr val="tx2"/>
                </a:solidFill>
                <a:latin typeface="Calibri" panose="020F0502020204030204" pitchFamily="34" charset="0"/>
              </a:rPr>
              <a:t>addestrativi</a:t>
            </a:r>
            <a:endParaRPr lang="it-IT" altLang="it-IT" sz="1800" dirty="0">
              <a:solidFill>
                <a:schemeClr val="tx2"/>
              </a:solidFill>
              <a:latin typeface="Calibri" panose="020F0502020204030204" pitchFamily="34" charset="0"/>
            </a:endParaRPr>
          </a:p>
          <a:p>
            <a:pPr marL="342900" indent="-342900">
              <a:spcBef>
                <a:spcPct val="20000"/>
              </a:spcBef>
              <a:buFont typeface="Arial" charset="0"/>
              <a:buChar char="•"/>
              <a:defRPr/>
            </a:pPr>
            <a:r>
              <a:rPr lang="it-IT" altLang="it-IT" sz="1800" dirty="0">
                <a:solidFill>
                  <a:srgbClr val="C00000"/>
                </a:solidFill>
                <a:effectLst>
                  <a:outerShdw blurRad="38100" dist="38100" dir="2700000" algn="tl">
                    <a:srgbClr val="C0C0C0"/>
                  </a:outerShdw>
                </a:effectLst>
                <a:latin typeface="Calibri" panose="020F0502020204030204" pitchFamily="34" charset="0"/>
              </a:rPr>
              <a:t>Fornisce</a:t>
            </a:r>
            <a:r>
              <a:rPr lang="it-IT" altLang="it-IT" sz="1800" dirty="0">
                <a:solidFill>
                  <a:srgbClr val="C00000"/>
                </a:solidFill>
                <a:latin typeface="Calibri" panose="020F0502020204030204" pitchFamily="34" charset="0"/>
              </a:rPr>
              <a:t> </a:t>
            </a:r>
            <a:r>
              <a:rPr lang="it-IT" altLang="it-IT" sz="1800" dirty="0">
                <a:solidFill>
                  <a:schemeClr val="tx2"/>
                </a:solidFill>
                <a:latin typeface="Calibri" panose="020F0502020204030204" pitchFamily="34" charset="0"/>
              </a:rPr>
              <a:t>uno sportello tecnico per le problematiche del volontariato inerente le necessità “tecniche</a:t>
            </a:r>
            <a:r>
              <a:rPr lang="it-IT" altLang="it-IT" sz="1800" dirty="0" smtClean="0">
                <a:solidFill>
                  <a:schemeClr val="tx2"/>
                </a:solidFill>
                <a:latin typeface="Calibri" panose="020F0502020204030204" pitchFamily="34" charset="0"/>
              </a:rPr>
              <a:t>”</a:t>
            </a:r>
            <a:endParaRPr lang="it-IT" altLang="it-IT" sz="1800" dirty="0">
              <a:solidFill>
                <a:schemeClr val="tx2"/>
              </a:solidFill>
              <a:latin typeface="Calibri" panose="020F0502020204030204" pitchFamily="34" charset="0"/>
            </a:endParaRPr>
          </a:p>
          <a:p>
            <a:pPr marL="342900" indent="-342900">
              <a:spcBef>
                <a:spcPct val="20000"/>
              </a:spcBef>
              <a:buFont typeface="Arial" charset="0"/>
              <a:buChar char="•"/>
              <a:defRPr/>
            </a:pPr>
            <a:r>
              <a:rPr lang="it-IT" altLang="it-IT" sz="1800" dirty="0">
                <a:solidFill>
                  <a:srgbClr val="C00000"/>
                </a:solidFill>
                <a:effectLst>
                  <a:outerShdw blurRad="38100" dist="38100" dir="2700000" algn="tl">
                    <a:srgbClr val="C0C0C0"/>
                  </a:outerShdw>
                </a:effectLst>
                <a:latin typeface="Calibri" panose="020F0502020204030204" pitchFamily="34" charset="0"/>
              </a:rPr>
              <a:t>Garantisce</a:t>
            </a:r>
            <a:r>
              <a:rPr lang="it-IT" altLang="it-IT" sz="1800" dirty="0">
                <a:solidFill>
                  <a:schemeClr val="tx2"/>
                </a:solidFill>
                <a:latin typeface="Calibri" panose="020F0502020204030204" pitchFamily="34" charset="0"/>
              </a:rPr>
              <a:t> il coinvolgimento di tutte le Organizzazioni di Volontariato nelle attività sul territorio Provinciale</a:t>
            </a:r>
          </a:p>
          <a:p>
            <a:pPr marL="342900" indent="-342900">
              <a:spcBef>
                <a:spcPct val="20000"/>
              </a:spcBef>
              <a:buFont typeface="Arial" charset="0"/>
              <a:buChar char="•"/>
              <a:defRPr/>
            </a:pPr>
            <a:r>
              <a:rPr lang="it-IT" altLang="it-IT" sz="1800" dirty="0">
                <a:solidFill>
                  <a:srgbClr val="C00000"/>
                </a:solidFill>
                <a:effectLst>
                  <a:outerShdw blurRad="38100" dist="38100" dir="2700000" algn="tl">
                    <a:srgbClr val="C0C0C0"/>
                  </a:outerShdw>
                </a:effectLst>
                <a:latin typeface="Calibri" panose="020F0502020204030204" pitchFamily="34" charset="0"/>
              </a:rPr>
              <a:t>Attua e sostiene</a:t>
            </a:r>
            <a:r>
              <a:rPr lang="it-IT" altLang="it-IT" sz="1800" dirty="0">
                <a:solidFill>
                  <a:srgbClr val="C00000"/>
                </a:solidFill>
                <a:latin typeface="Calibri" panose="020F0502020204030204" pitchFamily="34" charset="0"/>
              </a:rPr>
              <a:t> </a:t>
            </a:r>
            <a:r>
              <a:rPr lang="it-IT" altLang="it-IT" sz="1800" dirty="0">
                <a:solidFill>
                  <a:schemeClr val="tx2"/>
                </a:solidFill>
                <a:latin typeface="Calibri" panose="020F0502020204030204" pitchFamily="34" charset="0"/>
              </a:rPr>
              <a:t>la formazione e la divulgazione della cultura di Protezione </a:t>
            </a:r>
            <a:r>
              <a:rPr lang="it-IT" altLang="it-IT" sz="1800" dirty="0" smtClean="0">
                <a:solidFill>
                  <a:schemeClr val="tx2"/>
                </a:solidFill>
                <a:latin typeface="Calibri" panose="020F0502020204030204" pitchFamily="34" charset="0"/>
              </a:rPr>
              <a:t>Civile</a:t>
            </a:r>
            <a:endParaRPr lang="it-IT" altLang="it-IT" sz="1800" dirty="0">
              <a:solidFill>
                <a:schemeClr val="tx2"/>
              </a:solidFill>
              <a:latin typeface="Calibri" panose="020F0502020204030204" pitchFamily="34" charset="0"/>
            </a:endParaRPr>
          </a:p>
          <a:p>
            <a:pPr marL="342900" indent="-342900">
              <a:spcBef>
                <a:spcPct val="20000"/>
              </a:spcBef>
              <a:buFont typeface="Arial" charset="0"/>
              <a:buChar char="•"/>
              <a:defRPr/>
            </a:pPr>
            <a:r>
              <a:rPr lang="it-IT" altLang="it-IT" sz="1800" dirty="0">
                <a:solidFill>
                  <a:srgbClr val="C00000"/>
                </a:solidFill>
                <a:effectLst>
                  <a:outerShdw blurRad="38100" dist="38100" dir="2700000" algn="tl">
                    <a:srgbClr val="C0C0C0"/>
                  </a:outerShdw>
                </a:effectLst>
                <a:latin typeface="Calibri" panose="020F0502020204030204" pitchFamily="34" charset="0"/>
              </a:rPr>
              <a:t>Realizza</a:t>
            </a:r>
            <a:r>
              <a:rPr lang="it-IT" altLang="it-IT" sz="1800" dirty="0">
                <a:solidFill>
                  <a:schemeClr val="tx2"/>
                </a:solidFill>
                <a:effectLst>
                  <a:outerShdw blurRad="38100" dist="38100" dir="2700000" algn="tl">
                    <a:srgbClr val="C0C0C0"/>
                  </a:outerShdw>
                </a:effectLst>
                <a:latin typeface="Calibri" panose="020F0502020204030204" pitchFamily="34" charset="0"/>
              </a:rPr>
              <a:t> </a:t>
            </a:r>
            <a:r>
              <a:rPr lang="it-IT" altLang="it-IT" sz="1800" dirty="0">
                <a:solidFill>
                  <a:schemeClr val="tx2"/>
                </a:solidFill>
                <a:latin typeface="Calibri" panose="020F0502020204030204" pitchFamily="34" charset="0"/>
              </a:rPr>
              <a:t>una formazione continua e specialistica, perché il volontario deve essere “professionale</a:t>
            </a:r>
            <a:r>
              <a:rPr lang="it-IT" altLang="it-IT" sz="1800" dirty="0" smtClean="0">
                <a:solidFill>
                  <a:schemeClr val="tx2"/>
                </a:solidFill>
                <a:latin typeface="Calibri" panose="020F0502020204030204" pitchFamily="34" charset="0"/>
              </a:rPr>
              <a:t>”</a:t>
            </a:r>
          </a:p>
          <a:p>
            <a:pPr marL="342900" indent="-342900">
              <a:spcBef>
                <a:spcPct val="20000"/>
              </a:spcBef>
              <a:buFont typeface="Arial" charset="0"/>
              <a:buChar char="•"/>
              <a:defRPr/>
            </a:pPr>
            <a:r>
              <a:rPr lang="it-IT" altLang="it-IT" sz="1800" dirty="0" smtClean="0">
                <a:solidFill>
                  <a:srgbClr val="C00000"/>
                </a:solidFill>
                <a:latin typeface="Calibri" panose="020F0502020204030204" pitchFamily="34" charset="0"/>
              </a:rPr>
              <a:t>Promuove</a:t>
            </a:r>
            <a:r>
              <a:rPr lang="it-IT" altLang="it-IT" sz="1800" dirty="0" smtClean="0">
                <a:solidFill>
                  <a:schemeClr val="tx2"/>
                </a:solidFill>
                <a:latin typeface="Calibri" panose="020F0502020204030204" pitchFamily="34" charset="0"/>
              </a:rPr>
              <a:t> l’addestramento </a:t>
            </a:r>
            <a:r>
              <a:rPr lang="it-IT" altLang="it-IT" sz="1800" dirty="0">
                <a:solidFill>
                  <a:schemeClr val="tx2"/>
                </a:solidFill>
                <a:latin typeface="Calibri" panose="020F0502020204030204" pitchFamily="34" charset="0"/>
              </a:rPr>
              <a:t>agli scenari di rischio, anche su specializzazioni che non rientrano nella normativa regionale, ma che rispondono alle esigenze del territorio</a:t>
            </a:r>
            <a:r>
              <a:rPr lang="it-IT" altLang="it-IT" sz="1800" dirty="0" smtClean="0">
                <a:solidFill>
                  <a:schemeClr val="tx2"/>
                </a:solidFill>
                <a:latin typeface="Calibri" panose="020F0502020204030204" pitchFamily="34" charset="0"/>
              </a:rPr>
              <a:t> </a:t>
            </a:r>
            <a:endParaRPr lang="it-IT" altLang="it-IT"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9169814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53</a:t>
            </a:fld>
            <a:endParaRPr lang="it-IT" altLang="it-IT" dirty="0">
              <a:latin typeface="+mn-lt"/>
            </a:endParaRPr>
          </a:p>
        </p:txBody>
      </p:sp>
      <p:sp>
        <p:nvSpPr>
          <p:cNvPr id="8" name="Rettangolo 7"/>
          <p:cNvSpPr/>
          <p:nvPr/>
        </p:nvSpPr>
        <p:spPr>
          <a:xfrm>
            <a:off x="683853" y="979729"/>
            <a:ext cx="7704856"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promuove la Formazione</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sp>
        <p:nvSpPr>
          <p:cNvPr id="10" name="Rettangolo 9"/>
          <p:cNvSpPr/>
          <p:nvPr/>
        </p:nvSpPr>
        <p:spPr>
          <a:xfrm>
            <a:off x="539749" y="2087540"/>
            <a:ext cx="7993063" cy="78483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sz="1800" dirty="0">
                <a:solidFill>
                  <a:schemeClr val="tx2"/>
                </a:solidFill>
                <a:latin typeface="Calibri" panose="020F0502020204030204" pitchFamily="34" charset="0"/>
              </a:rPr>
              <a:t>con l’obiettivo di strutturare il “profilo del volontario di Protezione Civile”</a:t>
            </a:r>
          </a:p>
          <a:p>
            <a:pPr algn="ctr">
              <a:spcBef>
                <a:spcPct val="50000"/>
              </a:spcBef>
              <a:defRPr/>
            </a:pPr>
            <a:r>
              <a:rPr lang="it-IT" altLang="it-IT" sz="1800" dirty="0">
                <a:solidFill>
                  <a:schemeClr val="tx2"/>
                </a:solidFill>
                <a:latin typeface="Calibri" panose="020F0502020204030204" pitchFamily="34" charset="0"/>
              </a:rPr>
              <a:t>articolare i relativi ruoli secondo la logica per competenze, in relazione a:</a:t>
            </a:r>
            <a:endParaRPr lang="it-IT" altLang="it-IT" sz="1800" dirty="0">
              <a:solidFill>
                <a:schemeClr val="tx2"/>
              </a:solidFill>
              <a:effectLst>
                <a:outerShdw blurRad="38100" dist="38100" dir="2700000" algn="tl">
                  <a:srgbClr val="C0C0C0"/>
                </a:outerShdw>
              </a:effectLst>
              <a:latin typeface="Calibri" panose="020F0502020204030204" pitchFamily="34" charset="0"/>
            </a:endParaRPr>
          </a:p>
        </p:txBody>
      </p:sp>
      <p:sp>
        <p:nvSpPr>
          <p:cNvPr id="7" name="Rettangolo 6"/>
          <p:cNvSpPr/>
          <p:nvPr/>
        </p:nvSpPr>
        <p:spPr>
          <a:xfrm>
            <a:off x="555393" y="2872370"/>
            <a:ext cx="7993063" cy="353943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spcBef>
                <a:spcPct val="50000"/>
              </a:spcBef>
            </a:pPr>
            <a:r>
              <a:rPr lang="it-IT" altLang="it-IT" sz="1600" b="1" dirty="0">
                <a:solidFill>
                  <a:srgbClr val="C00000"/>
                </a:solidFill>
                <a:latin typeface="Calibri" pitchFamily="34" charset="0"/>
              </a:rPr>
              <a:t>Quadro Regionale degli Standard Professionali                                          </a:t>
            </a:r>
          </a:p>
          <a:p>
            <a:pPr>
              <a:spcBef>
                <a:spcPct val="50000"/>
              </a:spcBef>
            </a:pPr>
            <a:r>
              <a:rPr lang="it-IT" altLang="it-IT" sz="1600" dirty="0">
                <a:solidFill>
                  <a:schemeClr val="tx2"/>
                </a:solidFill>
                <a:latin typeface="Calibri" pitchFamily="34" charset="0"/>
              </a:rPr>
              <a:t>riconosce in modo formale i diversi profili professionali che operano, concretamente, sul territorio lombardo</a:t>
            </a:r>
          </a:p>
          <a:p>
            <a:pPr>
              <a:spcBef>
                <a:spcPct val="50000"/>
              </a:spcBef>
            </a:pPr>
            <a:r>
              <a:rPr lang="it-IT" altLang="it-IT" sz="1600" b="1" dirty="0">
                <a:solidFill>
                  <a:schemeClr val="tx2"/>
                </a:solidFill>
                <a:latin typeface="Calibri" pitchFamily="34" charset="0"/>
              </a:rPr>
              <a:t> </a:t>
            </a:r>
            <a:r>
              <a:rPr lang="it-IT" altLang="it-IT" sz="1600" b="1" dirty="0">
                <a:solidFill>
                  <a:srgbClr val="C00000"/>
                </a:solidFill>
                <a:latin typeface="Calibri" pitchFamily="34" charset="0"/>
              </a:rPr>
              <a:t>Approccio “per competenze”                                                                            </a:t>
            </a:r>
          </a:p>
          <a:p>
            <a:pPr>
              <a:spcBef>
                <a:spcPct val="50000"/>
              </a:spcBef>
            </a:pPr>
            <a:r>
              <a:rPr lang="it-IT" altLang="it-IT" sz="1600" dirty="0">
                <a:solidFill>
                  <a:schemeClr val="tx2"/>
                </a:solidFill>
                <a:latin typeface="Calibri" pitchFamily="34" charset="0"/>
              </a:rPr>
              <a:t>valuta l’esperienza maturata dal singolo, in ambito formativo e professionale, sulla base delle conoscenze, delle abilità e delle caratteristiche personali maturate</a:t>
            </a:r>
          </a:p>
          <a:p>
            <a:pPr>
              <a:spcBef>
                <a:spcPct val="50000"/>
              </a:spcBef>
            </a:pPr>
            <a:r>
              <a:rPr lang="it-IT" altLang="it-IT" sz="1600" b="1" dirty="0">
                <a:solidFill>
                  <a:srgbClr val="C00000"/>
                </a:solidFill>
                <a:latin typeface="Calibri" pitchFamily="34" charset="0"/>
              </a:rPr>
              <a:t> Competenze del volontario</a:t>
            </a:r>
          </a:p>
          <a:p>
            <a:pPr>
              <a:spcBef>
                <a:spcPct val="50000"/>
              </a:spcBef>
            </a:pPr>
            <a:r>
              <a:rPr lang="it-IT" altLang="it-IT" sz="1600" dirty="0">
                <a:solidFill>
                  <a:schemeClr val="tx2"/>
                </a:solidFill>
                <a:latin typeface="Calibri" pitchFamily="34" charset="0"/>
              </a:rPr>
              <a:t>in particolare per i ruoli di coordinamento e di gestione delle risorse, ruoli complessi che richiedono capacità trasversali di: gestione del gruppo, coordinamento attività, mediazione, affrontare i conflitti, utilizzo di una comunicazione efficace, leadership</a:t>
            </a:r>
          </a:p>
          <a:p>
            <a:pPr algn="r">
              <a:spcBef>
                <a:spcPct val="50000"/>
              </a:spcBef>
            </a:pPr>
            <a:r>
              <a:rPr lang="it-IT" altLang="it-IT" sz="1600" i="1" dirty="0" smtClean="0">
                <a:solidFill>
                  <a:schemeClr val="tx2"/>
                </a:solidFill>
                <a:latin typeface="Calibri" pitchFamily="34" charset="0"/>
              </a:rPr>
              <a:t>Adottato </a:t>
            </a:r>
            <a:r>
              <a:rPr lang="it-IT" altLang="it-IT" sz="1600" i="1" dirty="0">
                <a:solidFill>
                  <a:schemeClr val="tx2"/>
                </a:solidFill>
                <a:latin typeface="Calibri" pitchFamily="34" charset="0"/>
              </a:rPr>
              <a:t>da Regione Lombardia su indirizzo della Comunità </a:t>
            </a:r>
            <a:r>
              <a:rPr lang="it-IT" altLang="it-IT" sz="1600" i="1" dirty="0" smtClean="0">
                <a:solidFill>
                  <a:schemeClr val="tx2"/>
                </a:solidFill>
                <a:latin typeface="Calibri" pitchFamily="34" charset="0"/>
              </a:rPr>
              <a:t>Europea</a:t>
            </a:r>
            <a:endParaRPr lang="it-IT" altLang="it-IT" sz="1600" i="1" dirty="0">
              <a:solidFill>
                <a:schemeClr val="tx2"/>
              </a:solidFill>
              <a:latin typeface="Calibri" pitchFamily="34" charset="0"/>
            </a:endParaRPr>
          </a:p>
        </p:txBody>
      </p:sp>
    </p:spTree>
    <p:extLst>
      <p:ext uri="{BB962C8B-B14F-4D97-AF65-F5344CB8AC3E}">
        <p14:creationId xmlns:p14="http://schemas.microsoft.com/office/powerpoint/2010/main" val="1284139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54</a:t>
            </a:fld>
            <a:endParaRPr lang="it-IT" altLang="it-IT" dirty="0">
              <a:latin typeface="+mn-lt"/>
            </a:endParaRPr>
          </a:p>
        </p:txBody>
      </p:sp>
      <p:sp>
        <p:nvSpPr>
          <p:cNvPr id="8" name="Rettangolo 7"/>
          <p:cNvSpPr/>
          <p:nvPr/>
        </p:nvSpPr>
        <p:spPr>
          <a:xfrm>
            <a:off x="683853" y="979729"/>
            <a:ext cx="7704856"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 corsi specialistici ...</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sp>
        <p:nvSpPr>
          <p:cNvPr id="9" name="Rettangolo 8"/>
          <p:cNvSpPr/>
          <p:nvPr/>
        </p:nvSpPr>
        <p:spPr>
          <a:xfrm>
            <a:off x="575468" y="2074392"/>
            <a:ext cx="7993063" cy="3539430"/>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Corsi aspiranti e base di formazione per operatori di protezione civile</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Corso per ADDETTI alla Sala Operativa</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Corso Topografia e GPS</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Corso Operatori AIB di primo livello</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Corso per QUADRI e CAPISQUADRA</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 Corso sul RISCHIO IDROGEOLOGICO</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Corso utilizzo motoseghe</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Corso TSA e SRT</a:t>
            </a:r>
          </a:p>
          <a:p>
            <a:pPr marL="285750" indent="-285750">
              <a:spcBef>
                <a:spcPct val="50000"/>
              </a:spcBef>
              <a:buFont typeface="Arial" charset="0"/>
              <a:buChar char="•"/>
              <a:defRPr/>
            </a:pPr>
            <a:r>
              <a:rPr lang="it-IT" altLang="it-IT" sz="1400" dirty="0" smtClean="0">
                <a:solidFill>
                  <a:schemeClr val="tx2"/>
                </a:solidFill>
                <a:effectLst>
                  <a:outerShdw blurRad="38100" dist="38100" dir="2700000" algn="tl">
                    <a:srgbClr val="C0C0C0"/>
                  </a:outerShdw>
                </a:effectLst>
              </a:rPr>
              <a:t>Corso HACCP</a:t>
            </a:r>
          </a:p>
          <a:p>
            <a:pPr marL="285750" indent="-285750">
              <a:spcBef>
                <a:spcPct val="50000"/>
              </a:spcBef>
              <a:buFont typeface="Arial" charset="0"/>
              <a:buChar char="•"/>
              <a:defRPr/>
            </a:pPr>
            <a:r>
              <a:rPr lang="it-IT" altLang="it-IT" sz="1400" dirty="0">
                <a:solidFill>
                  <a:schemeClr val="tx2"/>
                </a:solidFill>
              </a:rPr>
              <a:t>Corso informazione e FORMAZIONE dei volontari che svolgono attività nella scuola </a:t>
            </a:r>
            <a:r>
              <a:rPr lang="it-IT" altLang="it-IT" sz="1400" dirty="0" smtClean="0">
                <a:solidFill>
                  <a:schemeClr val="tx2"/>
                </a:solidFill>
              </a:rPr>
              <a:t>dell’obbligo</a:t>
            </a:r>
          </a:p>
          <a:p>
            <a:pPr marL="285750" indent="-285750">
              <a:spcBef>
                <a:spcPct val="50000"/>
              </a:spcBef>
              <a:buFont typeface="Arial" charset="0"/>
              <a:buChar char="•"/>
              <a:defRPr/>
            </a:pPr>
            <a:r>
              <a:rPr lang="it-IT" altLang="it-IT" sz="1400" dirty="0">
                <a:solidFill>
                  <a:schemeClr val="tx2"/>
                </a:solidFill>
                <a:effectLst>
                  <a:outerShdw blurRad="38100" dist="38100" dir="2700000" algn="tl">
                    <a:srgbClr val="C0C0C0"/>
                  </a:outerShdw>
                </a:effectLst>
                <a:latin typeface="Calibri" panose="020F0502020204030204" pitchFamily="34" charset="0"/>
              </a:rPr>
              <a:t>Corso su LOGISTICA e UTILIZZO MATERIALI </a:t>
            </a:r>
            <a:r>
              <a:rPr lang="it-IT" altLang="it-IT" sz="1400" dirty="0" smtClean="0">
                <a:solidFill>
                  <a:schemeClr val="tx2"/>
                </a:solidFill>
                <a:effectLst>
                  <a:outerShdw blurRad="38100" dist="38100" dir="2700000" algn="tl">
                    <a:srgbClr val="C0C0C0"/>
                  </a:outerShdw>
                </a:effectLst>
                <a:latin typeface="Calibri" panose="020F0502020204030204" pitchFamily="34" charset="0"/>
              </a:rPr>
              <a:t>dei </a:t>
            </a:r>
            <a:r>
              <a:rPr lang="it-IT" altLang="it-IT" sz="1400" dirty="0">
                <a:solidFill>
                  <a:schemeClr val="tx2"/>
                </a:solidFill>
                <a:effectLst>
                  <a:outerShdw blurRad="38100" dist="38100" dir="2700000" algn="tl">
                    <a:srgbClr val="C0C0C0"/>
                  </a:outerShdw>
                </a:effectLst>
                <a:latin typeface="Calibri" panose="020F0502020204030204" pitchFamily="34" charset="0"/>
              </a:rPr>
              <a:t>Centri di Pronto Intervento, </a:t>
            </a:r>
            <a:r>
              <a:rPr lang="it-IT" altLang="it-IT" sz="1400" dirty="0" smtClean="0">
                <a:solidFill>
                  <a:schemeClr val="tx2"/>
                </a:solidFill>
                <a:effectLst>
                  <a:outerShdw blurRad="38100" dist="38100" dir="2700000" algn="tl">
                    <a:srgbClr val="C0C0C0"/>
                  </a:outerShdw>
                </a:effectLst>
                <a:latin typeface="Calibri" panose="020F0502020204030204" pitchFamily="34" charset="0"/>
              </a:rPr>
              <a:t>C.A.P.I</a:t>
            </a:r>
          </a:p>
        </p:txBody>
      </p:sp>
      <p:sp>
        <p:nvSpPr>
          <p:cNvPr id="11" name="CasellaDiTesto 10"/>
          <p:cNvSpPr txBox="1"/>
          <p:nvPr/>
        </p:nvSpPr>
        <p:spPr bwMode="auto">
          <a:xfrm>
            <a:off x="575468" y="5815809"/>
            <a:ext cx="7957345" cy="338554"/>
          </a:xfrm>
          <a:prstGeom prst="rect">
            <a:avLst/>
          </a:prstGeom>
          <a:solidFill>
            <a:srgbClr val="FF0000"/>
          </a:solidFill>
          <a:ln>
            <a:solidFill>
              <a:srgbClr val="002EC0"/>
            </a:solidFill>
          </a:ln>
          <a:effectLst>
            <a:outerShdw blurRad="50800" dist="38100" dir="18900000" algn="bl" rotWithShape="0">
              <a:srgbClr val="FFFF00">
                <a:alpha val="40000"/>
              </a:srgbClr>
            </a:outerShdw>
          </a:effectLst>
        </p:spPr>
        <p:txBody>
          <a:bodyPr wrap="square">
            <a:spAutoFit/>
          </a:bodyPr>
          <a:lstStyle>
            <a:lvl1pPr>
              <a:defRPr sz="1200" b="1">
                <a:solidFill>
                  <a:schemeClr val="tx1"/>
                </a:solidFill>
                <a:latin typeface="Trebuchet MS" panose="020B0603020202020204" pitchFamily="34" charset="0"/>
              </a:defRPr>
            </a:lvl1pPr>
            <a:lvl2pPr marL="742950" indent="-285750">
              <a:defRPr sz="1200" b="1">
                <a:solidFill>
                  <a:schemeClr val="tx1"/>
                </a:solidFill>
                <a:latin typeface="Trebuchet MS" panose="020B0603020202020204" pitchFamily="34" charset="0"/>
              </a:defRPr>
            </a:lvl2pPr>
            <a:lvl3pPr marL="1143000" indent="-228600">
              <a:defRPr sz="1200" b="1">
                <a:solidFill>
                  <a:schemeClr val="tx1"/>
                </a:solidFill>
                <a:latin typeface="Trebuchet MS" panose="020B0603020202020204" pitchFamily="34" charset="0"/>
              </a:defRPr>
            </a:lvl3pPr>
            <a:lvl4pPr marL="1600200" indent="-228600">
              <a:defRPr sz="1200" b="1">
                <a:solidFill>
                  <a:schemeClr val="tx1"/>
                </a:solidFill>
                <a:latin typeface="Trebuchet MS" panose="020B0603020202020204" pitchFamily="34" charset="0"/>
              </a:defRPr>
            </a:lvl4pPr>
            <a:lvl5pPr marL="2057400" indent="-228600">
              <a:defRPr sz="1200" b="1">
                <a:solidFill>
                  <a:schemeClr val="tx1"/>
                </a:solidFill>
                <a:latin typeface="Trebuchet MS" panose="020B0603020202020204" pitchFamily="34" charset="0"/>
              </a:defRPr>
            </a:lvl5pPr>
            <a:lvl6pPr marL="2514600" indent="-228600" fontAlgn="base">
              <a:spcBef>
                <a:spcPct val="0"/>
              </a:spcBef>
              <a:spcAft>
                <a:spcPct val="0"/>
              </a:spcAft>
              <a:defRPr sz="1200" b="1">
                <a:solidFill>
                  <a:schemeClr val="tx1"/>
                </a:solidFill>
                <a:latin typeface="Trebuchet MS" panose="020B0603020202020204" pitchFamily="34" charset="0"/>
              </a:defRPr>
            </a:lvl6pPr>
            <a:lvl7pPr marL="2971800" indent="-228600" fontAlgn="base">
              <a:spcBef>
                <a:spcPct val="0"/>
              </a:spcBef>
              <a:spcAft>
                <a:spcPct val="0"/>
              </a:spcAft>
              <a:defRPr sz="1200" b="1">
                <a:solidFill>
                  <a:schemeClr val="tx1"/>
                </a:solidFill>
                <a:latin typeface="Trebuchet MS" panose="020B0603020202020204" pitchFamily="34" charset="0"/>
              </a:defRPr>
            </a:lvl7pPr>
            <a:lvl8pPr marL="3429000" indent="-228600" fontAlgn="base">
              <a:spcBef>
                <a:spcPct val="0"/>
              </a:spcBef>
              <a:spcAft>
                <a:spcPct val="0"/>
              </a:spcAft>
              <a:defRPr sz="1200" b="1">
                <a:solidFill>
                  <a:schemeClr val="tx1"/>
                </a:solidFill>
                <a:latin typeface="Trebuchet MS" panose="020B0603020202020204" pitchFamily="34" charset="0"/>
              </a:defRPr>
            </a:lvl8pPr>
            <a:lvl9pPr marL="3886200" indent="-228600" fontAlgn="base">
              <a:spcBef>
                <a:spcPct val="0"/>
              </a:spcBef>
              <a:spcAft>
                <a:spcPct val="0"/>
              </a:spcAft>
              <a:defRPr sz="1200" b="1">
                <a:solidFill>
                  <a:schemeClr val="tx1"/>
                </a:solidFill>
                <a:latin typeface="Trebuchet MS" panose="020B0603020202020204" pitchFamily="34" charset="0"/>
              </a:defRPr>
            </a:lvl9pPr>
          </a:lstStyle>
          <a:p>
            <a:pPr algn="ctr">
              <a:spcBef>
                <a:spcPct val="50000"/>
              </a:spcBef>
              <a:defRPr/>
            </a:pPr>
            <a:r>
              <a:rPr lang="it-IT" altLang="it-IT" sz="1600" dirty="0">
                <a:solidFill>
                  <a:schemeClr val="bg1"/>
                </a:solidFill>
                <a:effectLst>
                  <a:outerShdw blurRad="38100" dist="38100" dir="2700000" algn="tl">
                    <a:srgbClr val="000000"/>
                  </a:outerShdw>
                </a:effectLst>
                <a:latin typeface="Calibri" panose="020F0502020204030204" pitchFamily="34" charset="0"/>
              </a:rPr>
              <a:t>14/02/2014  DGR_ X1371_BURL_SEO8_21-02-2014 PIANO TRIENNALE FORMAZIONE</a:t>
            </a:r>
          </a:p>
        </p:txBody>
      </p:sp>
      <p:sp>
        <p:nvSpPr>
          <p:cNvPr id="12" name="Rettangolo 11">
            <a:hlinkClick r:id="rId5" action="ppaction://hlinkpres?slideindex=1&amp;slidetitle="/>
          </p:cNvPr>
          <p:cNvSpPr/>
          <p:nvPr/>
        </p:nvSpPr>
        <p:spPr>
          <a:xfrm>
            <a:off x="6019800" y="6185239"/>
            <a:ext cx="2459328" cy="523220"/>
          </a:xfrm>
          <a:prstGeom prst="rect">
            <a:avLst/>
          </a:prstGeom>
        </p:spPr>
        <p:txBody>
          <a:bodyPr wrap="none">
            <a:spAutoFit/>
          </a:bodyPr>
          <a:lstStyle/>
          <a:p>
            <a:pPr>
              <a:defRPr/>
            </a:pPr>
            <a:r>
              <a:rPr lang="it-IT" sz="2800" dirty="0" smtClean="0">
                <a:solidFill>
                  <a:srgbClr val="FFC000"/>
                </a:solidFill>
                <a:effectLst>
                  <a:outerShdw blurRad="38100" dist="38100" dir="2700000" algn="tl">
                    <a:srgbClr val="000000"/>
                  </a:outerShdw>
                </a:effectLst>
                <a:sym typeface="Webdings"/>
                <a:hlinkClick r:id="rId6" action="ppaction://hlinkfile"/>
              </a:rPr>
              <a:t></a:t>
            </a:r>
            <a:r>
              <a:rPr lang="it-IT" sz="1000" b="0" dirty="0" smtClean="0">
                <a:solidFill>
                  <a:srgbClr val="000099"/>
                </a:solidFill>
                <a:sym typeface="Webdings"/>
                <a:hlinkClick r:id="rId6" action="ppaction://hlinkfile"/>
              </a:rPr>
              <a:t>Formazione dei volontari</a:t>
            </a:r>
            <a:r>
              <a:rPr lang="it-IT" sz="1000" b="0" dirty="0" smtClean="0">
                <a:solidFill>
                  <a:srgbClr val="000099"/>
                </a:solidFill>
                <a:sym typeface="Webdings"/>
              </a:rPr>
              <a:t> </a:t>
            </a:r>
            <a:r>
              <a:rPr lang="it-IT" sz="1000" b="0" dirty="0">
                <a:solidFill>
                  <a:srgbClr val="000099"/>
                </a:solidFill>
                <a:sym typeface="Webdings"/>
              </a:rPr>
              <a:t>volontari</a:t>
            </a:r>
            <a:endParaRPr lang="it-IT" sz="1000" b="0" dirty="0">
              <a:solidFill>
                <a:srgbClr val="000099"/>
              </a:solidFill>
            </a:endParaRPr>
          </a:p>
        </p:txBody>
      </p:sp>
    </p:spTree>
    <p:extLst>
      <p:ext uri="{BB962C8B-B14F-4D97-AF65-F5344CB8AC3E}">
        <p14:creationId xmlns:p14="http://schemas.microsoft.com/office/powerpoint/2010/main" val="81165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55</a:t>
            </a:fld>
            <a:endParaRPr lang="it-IT" altLang="it-IT" dirty="0">
              <a:latin typeface="+mn-lt"/>
            </a:endParaRPr>
          </a:p>
        </p:txBody>
      </p:sp>
      <p:sp>
        <p:nvSpPr>
          <p:cNvPr id="8" name="Rettangolo 7"/>
          <p:cNvSpPr/>
          <p:nvPr/>
        </p:nvSpPr>
        <p:spPr>
          <a:xfrm>
            <a:off x="683853" y="979729"/>
            <a:ext cx="7704856"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e le Donne in protezione civile</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pic>
        <p:nvPicPr>
          <p:cNvPr id="10" name="Immagine 5"/>
          <p:cNvPicPr>
            <a:picLocks noChangeAspect="1"/>
          </p:cNvPicPr>
          <p:nvPr/>
        </p:nvPicPr>
        <p:blipFill>
          <a:blip r:embed="rId5"/>
          <a:srcRect/>
          <a:stretch>
            <a:fillRect/>
          </a:stretch>
        </p:blipFill>
        <p:spPr bwMode="auto">
          <a:xfrm>
            <a:off x="709567" y="2204864"/>
            <a:ext cx="3314700" cy="3348037"/>
          </a:xfrm>
          <a:prstGeom prst="rect">
            <a:avLst/>
          </a:prstGeom>
          <a:noFill/>
          <a:ln w="9525">
            <a:noFill/>
            <a:miter lim="800000"/>
            <a:headEnd/>
            <a:tailEnd/>
          </a:ln>
        </p:spPr>
      </p:pic>
      <p:sp>
        <p:nvSpPr>
          <p:cNvPr id="13" name="Rettangolo 12">
            <a:hlinkClick r:id="rId6" action="ppaction://hlinkfile"/>
          </p:cNvPr>
          <p:cNvSpPr/>
          <p:nvPr/>
        </p:nvSpPr>
        <p:spPr>
          <a:xfrm>
            <a:off x="5940152" y="4869161"/>
            <a:ext cx="2058913" cy="677108"/>
          </a:xfrm>
          <a:prstGeom prst="rect">
            <a:avLst/>
          </a:prstGeom>
        </p:spPr>
        <p:txBody>
          <a:bodyPr wrap="square">
            <a:spAutoFit/>
          </a:bodyPr>
          <a:lstStyle/>
          <a:p>
            <a:pPr>
              <a:defRPr/>
            </a:pPr>
            <a:r>
              <a:rPr lang="it-IT" sz="2800" dirty="0" smtClean="0">
                <a:solidFill>
                  <a:srgbClr val="FFC000"/>
                </a:solidFill>
                <a:effectLst>
                  <a:outerShdw blurRad="38100" dist="38100" dir="2700000" algn="tl">
                    <a:srgbClr val="000000"/>
                  </a:outerShdw>
                </a:effectLst>
                <a:sym typeface="Webdings"/>
                <a:hlinkClick r:id="rId7" action="ppaction://hlinkfile"/>
              </a:rPr>
              <a:t></a:t>
            </a:r>
            <a:r>
              <a:rPr lang="it-IT" sz="1000" dirty="0" smtClean="0">
                <a:solidFill>
                  <a:srgbClr val="000099"/>
                </a:solidFill>
                <a:sym typeface="Webdings"/>
                <a:hlinkClick r:id="rId8" action="ppaction://hlinkfile"/>
              </a:rPr>
              <a:t>Donne in protezione civile</a:t>
            </a:r>
            <a:r>
              <a:rPr lang="it-IT" sz="1000" dirty="0" smtClean="0">
                <a:solidFill>
                  <a:srgbClr val="000099"/>
                </a:solidFill>
                <a:sym typeface="Webdings"/>
              </a:rPr>
              <a:t> </a:t>
            </a:r>
            <a:r>
              <a:rPr lang="it-IT" sz="1000" dirty="0">
                <a:solidFill>
                  <a:srgbClr val="000099"/>
                </a:solidFill>
                <a:sym typeface="Webdings"/>
              </a:rPr>
              <a:t>in PC</a:t>
            </a:r>
            <a:endParaRPr lang="it-IT" sz="1000" dirty="0">
              <a:solidFill>
                <a:srgbClr val="000099"/>
              </a:solidFill>
            </a:endParaRPr>
          </a:p>
        </p:txBody>
      </p:sp>
    </p:spTree>
    <p:extLst>
      <p:ext uri="{BB962C8B-B14F-4D97-AF65-F5344CB8AC3E}">
        <p14:creationId xmlns:p14="http://schemas.microsoft.com/office/powerpoint/2010/main" val="284987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56</a:t>
            </a:fld>
            <a:endParaRPr lang="it-IT" altLang="it-IT" dirty="0">
              <a:latin typeface="+mn-lt"/>
            </a:endParaRPr>
          </a:p>
        </p:txBody>
      </p:sp>
      <p:sp>
        <p:nvSpPr>
          <p:cNvPr id="8" name="Rettangolo 7"/>
          <p:cNvSpPr/>
          <p:nvPr/>
        </p:nvSpPr>
        <p:spPr>
          <a:xfrm>
            <a:off x="683853" y="979729"/>
            <a:ext cx="7704856" cy="1015663"/>
          </a:xfrm>
          <a:prstGeom prst="rect">
            <a:avLst/>
          </a:prstGeom>
          <a:solidFill>
            <a:schemeClr val="accent6">
              <a:lumMod val="40000"/>
              <a:lumOff val="60000"/>
            </a:schemeClr>
          </a:solidFill>
          <a:ln>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Il CCV-MI</a:t>
            </a:r>
          </a:p>
          <a:p>
            <a:pPr algn="ctr">
              <a:spcBef>
                <a:spcPct val="50000"/>
              </a:spcBef>
              <a:defRPr/>
            </a:pPr>
            <a:r>
              <a:rPr lang="it-IT" altLang="it-IT" b="1" dirty="0" smtClean="0">
                <a:solidFill>
                  <a:srgbClr val="C00000"/>
                </a:solidFill>
                <a:effectLst>
                  <a:outerShdw blurRad="38100" dist="38100" dir="2700000" algn="tl">
                    <a:srgbClr val="C0C0C0"/>
                  </a:outerShdw>
                </a:effectLst>
                <a:latin typeface="Calibri" panose="020F0502020204030204" pitchFamily="34" charset="0"/>
              </a:rPr>
              <a:t>le Organizzazioni</a:t>
            </a:r>
            <a:endParaRPr lang="it-IT" altLang="it-IT" b="1" dirty="0">
              <a:solidFill>
                <a:srgbClr val="C00000"/>
              </a:solidFill>
              <a:effectLst>
                <a:outerShdw blurRad="38100" dist="38100" dir="2700000" algn="tl">
                  <a:srgbClr val="C0C0C0"/>
                </a:outerShdw>
              </a:effectLst>
              <a:latin typeface="Calibri" panose="020F0502020204030204" pitchFamily="34" charset="0"/>
            </a:endParaRPr>
          </a:p>
        </p:txBody>
      </p:sp>
      <p:sp>
        <p:nvSpPr>
          <p:cNvPr id="9" name="Rettangolo 8"/>
          <p:cNvSpPr/>
          <p:nvPr/>
        </p:nvSpPr>
        <p:spPr>
          <a:xfrm>
            <a:off x="564097" y="2351196"/>
            <a:ext cx="7992888" cy="64633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sz="3600" dirty="0" smtClean="0">
                <a:ln w="10541" cmpd="sng">
                  <a:solidFill>
                    <a:srgbClr val="7D7D7D">
                      <a:tint val="100000"/>
                      <a:shade val="100000"/>
                      <a:satMod val="110000"/>
                    </a:srgbClr>
                  </a:solidFill>
                  <a:prstDash val="solid"/>
                </a:ln>
                <a:solidFill>
                  <a:srgbClr val="004EC0"/>
                </a:solidFill>
              </a:rPr>
              <a:t>Buon volontariato a tutti voi .....</a:t>
            </a:r>
            <a:endParaRPr lang="it-IT" sz="3600" dirty="0">
              <a:ln w="10541" cmpd="sng">
                <a:solidFill>
                  <a:srgbClr val="7D7D7D">
                    <a:tint val="100000"/>
                    <a:shade val="100000"/>
                    <a:satMod val="110000"/>
                  </a:srgbClr>
                </a:solidFill>
                <a:prstDash val="solid"/>
              </a:ln>
              <a:solidFill>
                <a:srgbClr val="004EC0"/>
              </a:solidFill>
            </a:endParaRPr>
          </a:p>
        </p:txBody>
      </p:sp>
      <p:sp>
        <p:nvSpPr>
          <p:cNvPr id="11" name="Rettangolo 10"/>
          <p:cNvSpPr/>
          <p:nvPr/>
        </p:nvSpPr>
        <p:spPr>
          <a:xfrm>
            <a:off x="568694" y="3353332"/>
            <a:ext cx="7993063" cy="77944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15000"/>
              </a:lnSpc>
            </a:pPr>
            <a:r>
              <a:rPr lang="it-IT" altLang="it-IT" sz="2000" dirty="0" smtClean="0">
                <a:solidFill>
                  <a:schemeClr val="tx2"/>
                </a:solidFill>
              </a:rPr>
              <a:t>Si ringrazia la </a:t>
            </a:r>
            <a:r>
              <a:rPr lang="it-IT" altLang="it-IT" sz="2000" dirty="0" err="1" smtClean="0">
                <a:solidFill>
                  <a:schemeClr val="tx2"/>
                </a:solidFill>
              </a:rPr>
              <a:t>Fir</a:t>
            </a:r>
            <a:r>
              <a:rPr lang="it-IT" altLang="it-IT" sz="2000" dirty="0" smtClean="0">
                <a:solidFill>
                  <a:schemeClr val="tx2"/>
                </a:solidFill>
              </a:rPr>
              <a:t>-Cb SER per il materiale messo a disposizione attraverso la sua organizzazione nazionale</a:t>
            </a:r>
          </a:p>
        </p:txBody>
      </p:sp>
      <p:sp>
        <p:nvSpPr>
          <p:cNvPr id="12" name="Rettangolo 11"/>
          <p:cNvSpPr/>
          <p:nvPr/>
        </p:nvSpPr>
        <p:spPr>
          <a:xfrm>
            <a:off x="551074" y="4522470"/>
            <a:ext cx="7992888" cy="1015663"/>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sz="2000" dirty="0" smtClean="0">
                <a:ln w="10541" cmpd="sng">
                  <a:solidFill>
                    <a:srgbClr val="7D7D7D">
                      <a:tint val="100000"/>
                      <a:shade val="100000"/>
                      <a:satMod val="110000"/>
                    </a:srgbClr>
                  </a:solidFill>
                  <a:prstDash val="solid"/>
                </a:ln>
                <a:solidFill>
                  <a:srgbClr val="004EC0"/>
                </a:solidFill>
              </a:rPr>
              <a:t>Contatto:</a:t>
            </a:r>
          </a:p>
          <a:p>
            <a:pPr algn="ctr" eaLnBrk="1" hangingPunct="1">
              <a:defRPr/>
            </a:pPr>
            <a:r>
              <a:rPr lang="it-IT" sz="2000" dirty="0" smtClean="0">
                <a:ln w="10541" cmpd="sng">
                  <a:solidFill>
                    <a:srgbClr val="7D7D7D">
                      <a:tint val="100000"/>
                      <a:shade val="100000"/>
                      <a:satMod val="110000"/>
                    </a:srgbClr>
                  </a:solidFill>
                  <a:prstDash val="solid"/>
                </a:ln>
                <a:solidFill>
                  <a:srgbClr val="004EC0"/>
                </a:solidFill>
              </a:rPr>
              <a:t>cav. Dario Pasini </a:t>
            </a:r>
            <a:r>
              <a:rPr lang="mr-IN" sz="2000" dirty="0" smtClean="0">
                <a:ln w="10541" cmpd="sng">
                  <a:solidFill>
                    <a:srgbClr val="7D7D7D">
                      <a:tint val="100000"/>
                      <a:shade val="100000"/>
                      <a:satMod val="110000"/>
                    </a:srgbClr>
                  </a:solidFill>
                  <a:prstDash val="solid"/>
                </a:ln>
                <a:solidFill>
                  <a:srgbClr val="004EC0"/>
                </a:solidFill>
              </a:rPr>
              <a:t>–</a:t>
            </a:r>
            <a:r>
              <a:rPr lang="it-IT" sz="2000" dirty="0" smtClean="0">
                <a:ln w="10541" cmpd="sng">
                  <a:solidFill>
                    <a:srgbClr val="7D7D7D">
                      <a:tint val="100000"/>
                      <a:shade val="100000"/>
                      <a:satMod val="110000"/>
                    </a:srgbClr>
                  </a:solidFill>
                  <a:prstDash val="solid"/>
                </a:ln>
                <a:solidFill>
                  <a:srgbClr val="004EC0"/>
                </a:solidFill>
              </a:rPr>
              <a:t> telefono 334.11 56 924 </a:t>
            </a:r>
            <a:r>
              <a:rPr lang="mr-IN" sz="2000" dirty="0" smtClean="0">
                <a:ln w="10541" cmpd="sng">
                  <a:solidFill>
                    <a:srgbClr val="7D7D7D">
                      <a:tint val="100000"/>
                      <a:shade val="100000"/>
                      <a:satMod val="110000"/>
                    </a:srgbClr>
                  </a:solidFill>
                  <a:prstDash val="solid"/>
                </a:ln>
                <a:solidFill>
                  <a:srgbClr val="004EC0"/>
                </a:solidFill>
              </a:rPr>
              <a:t>–</a:t>
            </a:r>
            <a:r>
              <a:rPr lang="it-IT" sz="2000" dirty="0" smtClean="0">
                <a:ln w="10541" cmpd="sng">
                  <a:solidFill>
                    <a:srgbClr val="7D7D7D">
                      <a:tint val="100000"/>
                      <a:shade val="100000"/>
                      <a:satMod val="110000"/>
                    </a:srgbClr>
                  </a:solidFill>
                  <a:prstDash val="solid"/>
                </a:ln>
                <a:solidFill>
                  <a:srgbClr val="004EC0"/>
                </a:solidFill>
              </a:rPr>
              <a:t> mail </a:t>
            </a:r>
            <a:r>
              <a:rPr lang="it-IT" sz="2000" dirty="0" smtClean="0">
                <a:ln w="10541" cmpd="sng">
                  <a:solidFill>
                    <a:srgbClr val="7D7D7D">
                      <a:tint val="100000"/>
                      <a:shade val="100000"/>
                      <a:satMod val="110000"/>
                    </a:srgbClr>
                  </a:solidFill>
                  <a:prstDash val="solid"/>
                </a:ln>
                <a:solidFill>
                  <a:srgbClr val="004EC0"/>
                </a:solidFill>
                <a:hlinkClick r:id="rId5"/>
              </a:rPr>
              <a:t>d.pasini@ccv-mi.org</a:t>
            </a:r>
            <a:endParaRPr lang="it-IT" sz="2000" dirty="0" smtClean="0">
              <a:ln w="10541" cmpd="sng">
                <a:solidFill>
                  <a:srgbClr val="7D7D7D">
                    <a:tint val="100000"/>
                    <a:shade val="100000"/>
                    <a:satMod val="110000"/>
                  </a:srgbClr>
                </a:solidFill>
                <a:prstDash val="solid"/>
              </a:ln>
              <a:solidFill>
                <a:srgbClr val="004EC0"/>
              </a:solidFill>
            </a:endParaRPr>
          </a:p>
          <a:p>
            <a:pPr algn="ctr" eaLnBrk="1" hangingPunct="1">
              <a:defRPr/>
            </a:pPr>
            <a:r>
              <a:rPr lang="it-IT" sz="2000" dirty="0" smtClean="0">
                <a:ln w="10541" cmpd="sng">
                  <a:solidFill>
                    <a:srgbClr val="7D7D7D">
                      <a:tint val="100000"/>
                      <a:shade val="100000"/>
                      <a:satMod val="110000"/>
                    </a:srgbClr>
                  </a:solidFill>
                  <a:prstDash val="solid"/>
                </a:ln>
                <a:solidFill>
                  <a:srgbClr val="004EC0"/>
                </a:solidFill>
              </a:rPr>
              <a:t>pagina </a:t>
            </a:r>
            <a:r>
              <a:rPr lang="it-IT" sz="2000" dirty="0" err="1" smtClean="0">
                <a:ln w="10541" cmpd="sng">
                  <a:solidFill>
                    <a:srgbClr val="7D7D7D">
                      <a:tint val="100000"/>
                      <a:shade val="100000"/>
                      <a:satMod val="110000"/>
                    </a:srgbClr>
                  </a:solidFill>
                  <a:prstDash val="solid"/>
                </a:ln>
                <a:solidFill>
                  <a:srgbClr val="004EC0"/>
                </a:solidFill>
              </a:rPr>
              <a:t>facebook</a:t>
            </a:r>
            <a:r>
              <a:rPr lang="it-IT" sz="2000" dirty="0" smtClean="0">
                <a:ln w="10541" cmpd="sng">
                  <a:solidFill>
                    <a:srgbClr val="7D7D7D">
                      <a:tint val="100000"/>
                      <a:shade val="100000"/>
                      <a:satMod val="110000"/>
                    </a:srgbClr>
                  </a:solidFill>
                  <a:prstDash val="solid"/>
                </a:ln>
                <a:solidFill>
                  <a:srgbClr val="004EC0"/>
                </a:solidFill>
              </a:rPr>
              <a:t> </a:t>
            </a:r>
            <a:r>
              <a:rPr lang="it-IT" sz="2000" dirty="0" err="1" smtClean="0">
                <a:ln w="10541" cmpd="sng">
                  <a:solidFill>
                    <a:srgbClr val="7D7D7D">
                      <a:tint val="100000"/>
                      <a:shade val="100000"/>
                      <a:satMod val="110000"/>
                    </a:srgbClr>
                  </a:solidFill>
                  <a:prstDash val="solid"/>
                </a:ln>
                <a:solidFill>
                  <a:srgbClr val="004EC0"/>
                </a:solidFill>
              </a:rPr>
              <a:t>ccv.milano</a:t>
            </a:r>
            <a:endParaRPr lang="it-IT" sz="2000" dirty="0">
              <a:ln w="10541" cmpd="sng">
                <a:solidFill>
                  <a:srgbClr val="7D7D7D">
                    <a:tint val="100000"/>
                    <a:shade val="100000"/>
                    <a:satMod val="110000"/>
                  </a:srgbClr>
                </a:solidFill>
                <a:prstDash val="solid"/>
              </a:ln>
              <a:solidFill>
                <a:srgbClr val="004EC0"/>
              </a:solidFill>
            </a:endParaRPr>
          </a:p>
        </p:txBody>
      </p:sp>
    </p:spTree>
    <p:extLst>
      <p:ext uri="{BB962C8B-B14F-4D97-AF65-F5344CB8AC3E}">
        <p14:creationId xmlns:p14="http://schemas.microsoft.com/office/powerpoint/2010/main" val="204798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6</a:t>
            </a:fld>
            <a:endParaRPr lang="it-IT" altLang="it-IT" dirty="0">
              <a:latin typeface="+mn-lt"/>
            </a:endParaRPr>
          </a:p>
        </p:txBody>
      </p:sp>
      <p:sp>
        <p:nvSpPr>
          <p:cNvPr id="6" name="Rettangolo 5"/>
          <p:cNvSpPr/>
          <p:nvPr/>
        </p:nvSpPr>
        <p:spPr>
          <a:xfrm>
            <a:off x="535254" y="1140808"/>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5254" y="1736603"/>
            <a:ext cx="7992888" cy="70788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altLang="it-IT" sz="2000" dirty="0">
                <a:solidFill>
                  <a:schemeClr val="tx2"/>
                </a:solidFill>
              </a:rPr>
              <a:t>FUNZIONI DELEGATE ALLE PROVINCE DGR IX/220</a:t>
            </a:r>
          </a:p>
          <a:p>
            <a:pPr algn="ctr"/>
            <a:r>
              <a:rPr lang="it-IT" altLang="it-IT" sz="2000" dirty="0">
                <a:solidFill>
                  <a:schemeClr val="tx2"/>
                </a:solidFill>
              </a:rPr>
              <a:t>DELL’8 LUGLIO 2010 (ALLEGATO 2)</a:t>
            </a:r>
          </a:p>
        </p:txBody>
      </p:sp>
      <p:sp>
        <p:nvSpPr>
          <p:cNvPr id="10" name="Rettangolo 9"/>
          <p:cNvSpPr/>
          <p:nvPr/>
        </p:nvSpPr>
        <p:spPr>
          <a:xfrm>
            <a:off x="535254" y="2636912"/>
            <a:ext cx="7992888" cy="286232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buFontTx/>
              <a:buAutoNum type="alphaUcParenR"/>
            </a:pPr>
            <a:r>
              <a:rPr lang="it-IT" altLang="it-IT" sz="2000" dirty="0">
                <a:solidFill>
                  <a:schemeClr val="tx2"/>
                </a:solidFill>
                <a:latin typeface="Calibri" panose="020F0502020204030204" pitchFamily="34" charset="0"/>
                <a:cs typeface="Times New Roman" panose="02020603050405020304" pitchFamily="18" charset="0"/>
              </a:rPr>
              <a:t> GESTIONE DEL VOLONTARIATO DI LIVELLO PROVINCIALE</a:t>
            </a:r>
          </a:p>
          <a:p>
            <a:pPr>
              <a:buFontTx/>
              <a:buAutoNum type="alphaUcParenR"/>
            </a:pPr>
            <a:endParaRPr lang="it-IT" altLang="it-IT" sz="2000" dirty="0">
              <a:solidFill>
                <a:schemeClr val="tx2"/>
              </a:solidFill>
              <a:latin typeface="Calibri" panose="020F0502020204030204" pitchFamily="34" charset="0"/>
              <a:cs typeface="Times New Roman" panose="02020603050405020304" pitchFamily="18" charset="0"/>
            </a:endParaRPr>
          </a:p>
          <a:p>
            <a:r>
              <a:rPr lang="it-IT" altLang="it-IT" sz="2000" dirty="0">
                <a:solidFill>
                  <a:schemeClr val="tx2"/>
                </a:solidFill>
                <a:latin typeface="Calibri" panose="020F0502020204030204" pitchFamily="34" charset="0"/>
                <a:cs typeface="Times New Roman" panose="02020603050405020304" pitchFamily="18" charset="0"/>
              </a:rPr>
              <a:t>B) COLONNA MOBILE PROVINCIALE</a:t>
            </a:r>
          </a:p>
          <a:p>
            <a:endParaRPr lang="it-IT" altLang="it-IT" sz="2000" dirty="0">
              <a:solidFill>
                <a:schemeClr val="tx2"/>
              </a:solidFill>
              <a:latin typeface="Calibri" panose="020F0502020204030204" pitchFamily="34" charset="0"/>
              <a:cs typeface="Times New Roman" panose="02020603050405020304" pitchFamily="18" charset="0"/>
            </a:endParaRPr>
          </a:p>
          <a:p>
            <a:r>
              <a:rPr lang="it-IT" altLang="it-IT" sz="2000" dirty="0">
                <a:solidFill>
                  <a:schemeClr val="tx2"/>
                </a:solidFill>
                <a:latin typeface="Calibri" panose="020F0502020204030204" pitchFamily="34" charset="0"/>
                <a:cs typeface="Times New Roman" panose="02020603050405020304" pitchFamily="18" charset="0"/>
              </a:rPr>
              <a:t>C) CENTRI POLIFUNZIONALI DI EMERGENZA E SALE OPERATIVE</a:t>
            </a:r>
          </a:p>
          <a:p>
            <a:endParaRPr lang="it-IT" altLang="it-IT" sz="2000" dirty="0">
              <a:solidFill>
                <a:schemeClr val="tx2"/>
              </a:solidFill>
              <a:latin typeface="Calibri" panose="020F0502020204030204" pitchFamily="34" charset="0"/>
              <a:cs typeface="Times New Roman" panose="02020603050405020304" pitchFamily="18" charset="0"/>
            </a:endParaRPr>
          </a:p>
          <a:p>
            <a:r>
              <a:rPr lang="it-IT" altLang="it-IT" sz="2000" dirty="0">
                <a:solidFill>
                  <a:schemeClr val="tx2"/>
                </a:solidFill>
                <a:latin typeface="Calibri" panose="020F0502020204030204" pitchFamily="34" charset="0"/>
                <a:cs typeface="Times New Roman" panose="02020603050405020304" pitchFamily="18" charset="0"/>
              </a:rPr>
              <a:t>D) FORMAZIONE E ATTIVITA’ ESERCITATIVE</a:t>
            </a:r>
          </a:p>
          <a:p>
            <a:endParaRPr lang="it-IT" altLang="it-IT" sz="2000" dirty="0">
              <a:solidFill>
                <a:schemeClr val="tx2"/>
              </a:solidFill>
              <a:latin typeface="Calibri" panose="020F0502020204030204" pitchFamily="34" charset="0"/>
              <a:cs typeface="Times New Roman" panose="02020603050405020304" pitchFamily="18" charset="0"/>
            </a:endParaRPr>
          </a:p>
          <a:p>
            <a:r>
              <a:rPr lang="it-IT" altLang="it-IT" sz="2000" dirty="0">
                <a:solidFill>
                  <a:schemeClr val="tx2"/>
                </a:solidFill>
                <a:latin typeface="Calibri" panose="020F0502020204030204" pitchFamily="34" charset="0"/>
                <a:cs typeface="Times New Roman" panose="02020603050405020304" pitchFamily="18" charset="0"/>
              </a:rPr>
              <a:t>E) PREVENZIONE, MONITORAGGIO E PIANIFICAZIONE DI EMERGENZA</a:t>
            </a:r>
            <a:endParaRPr lang="it-IT" altLang="it-IT" sz="1800" dirty="0">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97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7</a:t>
            </a:fld>
            <a:endParaRPr lang="it-IT" altLang="it-IT" dirty="0">
              <a:latin typeface="+mn-lt"/>
            </a:endParaRPr>
          </a:p>
        </p:txBody>
      </p:sp>
      <p:sp>
        <p:nvSpPr>
          <p:cNvPr id="6" name="Rettangolo 5"/>
          <p:cNvSpPr/>
          <p:nvPr/>
        </p:nvSpPr>
        <p:spPr>
          <a:xfrm>
            <a:off x="535254" y="1140808"/>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5254" y="1736603"/>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altLang="it-IT" sz="2000" b="1" dirty="0" smtClean="0">
                <a:solidFill>
                  <a:schemeClr val="tx2"/>
                </a:solidFill>
              </a:rPr>
              <a:t>Enti del Terzo Settore ETS (Ex </a:t>
            </a:r>
            <a:r>
              <a:rPr lang="it-IT" altLang="it-IT" sz="2000" b="1" dirty="0" err="1" smtClean="0">
                <a:solidFill>
                  <a:schemeClr val="tx2"/>
                </a:solidFill>
              </a:rPr>
              <a:t>Onlus</a:t>
            </a:r>
            <a:r>
              <a:rPr lang="it-IT" altLang="it-IT" sz="2000" b="1" dirty="0" smtClean="0">
                <a:solidFill>
                  <a:schemeClr val="tx2"/>
                </a:solidFill>
              </a:rPr>
              <a:t>)</a:t>
            </a:r>
            <a:endParaRPr lang="it-IT" altLang="it-IT" sz="2000" b="1" dirty="0">
              <a:solidFill>
                <a:schemeClr val="tx2"/>
              </a:solidFill>
            </a:endParaRPr>
          </a:p>
        </p:txBody>
      </p:sp>
      <p:sp>
        <p:nvSpPr>
          <p:cNvPr id="10" name="Rettangolo 9"/>
          <p:cNvSpPr/>
          <p:nvPr/>
        </p:nvSpPr>
        <p:spPr>
          <a:xfrm>
            <a:off x="535254" y="2636912"/>
            <a:ext cx="7992888" cy="317009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r>
              <a:rPr lang="it-IT" sz="2000" dirty="0" smtClean="0">
                <a:solidFill>
                  <a:schemeClr val="tx2"/>
                </a:solidFill>
              </a:rPr>
              <a:t>Sono </a:t>
            </a:r>
            <a:r>
              <a:rPr lang="it-IT" sz="2000" dirty="0">
                <a:solidFill>
                  <a:schemeClr val="tx2"/>
                </a:solidFill>
              </a:rPr>
              <a:t>enti del Terzo settore le organizzazioni di </a:t>
            </a:r>
            <a:r>
              <a:rPr lang="it-IT" sz="2000" dirty="0" smtClean="0">
                <a:solidFill>
                  <a:schemeClr val="tx2"/>
                </a:solidFill>
              </a:rPr>
              <a:t>volontariato</a:t>
            </a:r>
            <a:r>
              <a:rPr lang="it-IT" sz="2000" dirty="0">
                <a:solidFill>
                  <a:schemeClr val="tx2"/>
                </a:solidFill>
              </a:rPr>
              <a:t>, le associazioni di promozione sociale, gli enti filantropici, le imprese sociali, incluse le cooperative </a:t>
            </a:r>
            <a:r>
              <a:rPr lang="it-IT" sz="2000" dirty="0" smtClean="0">
                <a:solidFill>
                  <a:schemeClr val="tx2"/>
                </a:solidFill>
              </a:rPr>
              <a:t>sociali</a:t>
            </a:r>
            <a:r>
              <a:rPr lang="it-IT" sz="2000" dirty="0">
                <a:solidFill>
                  <a:schemeClr val="tx2"/>
                </a:solidFill>
              </a:rPr>
              <a:t>, le reti associative, le </a:t>
            </a:r>
            <a:r>
              <a:rPr lang="it-IT" sz="2000" dirty="0" err="1">
                <a:solidFill>
                  <a:schemeClr val="tx2"/>
                </a:solidFill>
              </a:rPr>
              <a:t>societa</a:t>
            </a:r>
            <a:r>
              <a:rPr lang="it-IT" sz="2000" dirty="0">
                <a:solidFill>
                  <a:schemeClr val="tx2"/>
                </a:solidFill>
              </a:rPr>
              <a:t>̀ di mutuo soccorso, le associazioni, riconosciute o non riconosciute, le fonda- zioni e gli altri enti di carattere privato diversi dalle socie- </a:t>
            </a:r>
            <a:r>
              <a:rPr lang="it-IT" sz="2000" dirty="0" err="1">
                <a:solidFill>
                  <a:schemeClr val="tx2"/>
                </a:solidFill>
              </a:rPr>
              <a:t>ta</a:t>
            </a:r>
            <a:r>
              <a:rPr lang="it-IT" sz="2000" dirty="0">
                <a:solidFill>
                  <a:schemeClr val="tx2"/>
                </a:solidFill>
              </a:rPr>
              <a:t>̀ costituiti per il perseguimento, senza scopo di lucro, di </a:t>
            </a:r>
            <a:r>
              <a:rPr lang="it-IT" sz="2000" dirty="0" err="1">
                <a:solidFill>
                  <a:schemeClr val="tx2"/>
                </a:solidFill>
              </a:rPr>
              <a:t>finalita</a:t>
            </a:r>
            <a:r>
              <a:rPr lang="it-IT" sz="2000" dirty="0">
                <a:solidFill>
                  <a:schemeClr val="tx2"/>
                </a:solidFill>
              </a:rPr>
              <a:t>̀ civiche, solidaristiche e di </a:t>
            </a:r>
            <a:r>
              <a:rPr lang="it-IT" sz="2000" dirty="0" err="1">
                <a:solidFill>
                  <a:schemeClr val="tx2"/>
                </a:solidFill>
              </a:rPr>
              <a:t>utilita</a:t>
            </a:r>
            <a:r>
              <a:rPr lang="it-IT" sz="2000" dirty="0">
                <a:solidFill>
                  <a:schemeClr val="tx2"/>
                </a:solidFill>
              </a:rPr>
              <a:t>̀ sociale mediante lo svolgimento di una o </a:t>
            </a:r>
            <a:r>
              <a:rPr lang="it-IT" sz="2000" dirty="0" err="1">
                <a:solidFill>
                  <a:schemeClr val="tx2"/>
                </a:solidFill>
              </a:rPr>
              <a:t>piu</a:t>
            </a:r>
            <a:r>
              <a:rPr lang="it-IT" sz="2000" dirty="0">
                <a:solidFill>
                  <a:schemeClr val="tx2"/>
                </a:solidFill>
              </a:rPr>
              <a:t>̀ </a:t>
            </a:r>
            <a:r>
              <a:rPr lang="it-IT" sz="2000" dirty="0" err="1">
                <a:solidFill>
                  <a:schemeClr val="tx2"/>
                </a:solidFill>
              </a:rPr>
              <a:t>attivita</a:t>
            </a:r>
            <a:r>
              <a:rPr lang="it-IT" sz="2000" dirty="0">
                <a:solidFill>
                  <a:schemeClr val="tx2"/>
                </a:solidFill>
              </a:rPr>
              <a:t>̀ di interesse generale in forma di azione volontaria o di erogazione gratuita di denaro, beni o servizi, o di </a:t>
            </a:r>
            <a:r>
              <a:rPr lang="it-IT" sz="2000" dirty="0" err="1">
                <a:solidFill>
                  <a:schemeClr val="tx2"/>
                </a:solidFill>
              </a:rPr>
              <a:t>mutualita</a:t>
            </a:r>
            <a:r>
              <a:rPr lang="it-IT" sz="2000" dirty="0">
                <a:solidFill>
                  <a:schemeClr val="tx2"/>
                </a:solidFill>
              </a:rPr>
              <a:t>̀ o di produzione o scambio di beni o servizi, ed iscritti nel registro unico nazionale del Terzo settore. </a:t>
            </a:r>
          </a:p>
        </p:txBody>
      </p:sp>
    </p:spTree>
    <p:extLst>
      <p:ext uri="{BB962C8B-B14F-4D97-AF65-F5344CB8AC3E}">
        <p14:creationId xmlns:p14="http://schemas.microsoft.com/office/powerpoint/2010/main" val="56456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8</a:t>
            </a:fld>
            <a:endParaRPr lang="it-IT" altLang="it-IT" dirty="0">
              <a:latin typeface="+mn-lt"/>
            </a:endParaRPr>
          </a:p>
        </p:txBody>
      </p:sp>
      <p:sp>
        <p:nvSpPr>
          <p:cNvPr id="6" name="Rettangolo 5"/>
          <p:cNvSpPr/>
          <p:nvPr/>
        </p:nvSpPr>
        <p:spPr>
          <a:xfrm>
            <a:off x="535254" y="1140808"/>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35254" y="1736603"/>
            <a:ext cx="7992888" cy="40011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a:r>
              <a:rPr lang="it-IT" altLang="it-IT" sz="2000" b="1" dirty="0" smtClean="0">
                <a:solidFill>
                  <a:schemeClr val="tx2"/>
                </a:solidFill>
              </a:rPr>
              <a:t>Gruppi Comunali-Intercomunali-provinciali</a:t>
            </a:r>
            <a:endParaRPr lang="it-IT" altLang="it-IT" sz="2000" b="1" dirty="0">
              <a:solidFill>
                <a:schemeClr val="tx2"/>
              </a:solidFill>
            </a:endParaRPr>
          </a:p>
        </p:txBody>
      </p:sp>
      <p:sp>
        <p:nvSpPr>
          <p:cNvPr id="9" name="Rettangolo 8"/>
          <p:cNvSpPr/>
          <p:nvPr/>
        </p:nvSpPr>
        <p:spPr>
          <a:xfrm>
            <a:off x="535079" y="2781267"/>
            <a:ext cx="7993063" cy="2215991"/>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15000"/>
              </a:lnSpc>
            </a:pPr>
            <a:r>
              <a:rPr lang="it-IT" altLang="it-IT" sz="2000" dirty="0" smtClean="0">
                <a:solidFill>
                  <a:schemeClr val="tx2"/>
                </a:solidFill>
                <a:ea typeface="Calibri" charset="0"/>
                <a:cs typeface="Times New Roman" charset="0"/>
              </a:rPr>
              <a:t>I Comuni possono costituire un gruppo comunale di volontariato di protezione civile, quale ente del Terzo settore costituito in forma specifica, deliberata dal Consiglio comunale, </a:t>
            </a:r>
            <a:r>
              <a:rPr lang="it-IT" altLang="it-IT" sz="2000" dirty="0" smtClean="0">
                <a:solidFill>
                  <a:srgbClr val="FF0000"/>
                </a:solidFill>
                <a:ea typeface="Calibri" charset="0"/>
                <a:cs typeface="Times New Roman" charset="0"/>
              </a:rPr>
              <a:t>sulla base di uno schema-tipo approvato con apposita Direttiva</a:t>
            </a:r>
            <a:r>
              <a:rPr lang="it-IT" altLang="it-IT" sz="2000" dirty="0" smtClean="0">
                <a:solidFill>
                  <a:schemeClr val="tx2"/>
                </a:solidFill>
                <a:ea typeface="Calibri" charset="0"/>
                <a:cs typeface="Times New Roman" charset="0"/>
              </a:rPr>
              <a:t> ai sensi dell’art. 15 del D.lgs. 1/2018, sentito il Ministero del Lavoro e acquisito il parere del Comitato nazionale che prevede in particolare:</a:t>
            </a:r>
            <a:endParaRPr lang="it-IT" altLang="it-IT" sz="1800" dirty="0">
              <a:solidFill>
                <a:schemeClr val="tx2"/>
              </a:solidFill>
              <a:ea typeface="Calibri" charset="0"/>
              <a:cs typeface="Times New Roman" charset="0"/>
            </a:endParaRPr>
          </a:p>
        </p:txBody>
      </p:sp>
    </p:spTree>
    <p:extLst>
      <p:ext uri="{BB962C8B-B14F-4D97-AF65-F5344CB8AC3E}">
        <p14:creationId xmlns:p14="http://schemas.microsoft.com/office/powerpoint/2010/main" val="7703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Immagine 1" descr="banner-def #20150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7993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pPr>
              <a:defRPr/>
            </a:pPr>
            <a:r>
              <a:rPr lang="it-IT" dirty="0" smtClean="0">
                <a:latin typeface="+mn-lt"/>
              </a:rPr>
              <a:t>a cura di Dario Pasini</a:t>
            </a:r>
            <a:endParaRPr lang="it-IT" dirty="0">
              <a:latin typeface="+mn-lt"/>
            </a:endParaRPr>
          </a:p>
        </p:txBody>
      </p:sp>
      <p:sp>
        <p:nvSpPr>
          <p:cNvPr id="5" name="Segnaposto numero diapositiva 4"/>
          <p:cNvSpPr>
            <a:spLocks noGrp="1"/>
          </p:cNvSpPr>
          <p:nvPr>
            <p:ph type="sldNum" sz="quarter" idx="12"/>
          </p:nvPr>
        </p:nvSpPr>
        <p:spPr/>
        <p:txBody>
          <a:bodyPr/>
          <a:lstStyle/>
          <a:p>
            <a:pPr>
              <a:defRPr/>
            </a:pPr>
            <a:fld id="{3DFC100E-E653-2449-AED7-68BAFA1300C3}" type="slidenum">
              <a:rPr lang="it-IT" altLang="it-IT" smtClean="0">
                <a:latin typeface="+mn-lt"/>
              </a:rPr>
              <a:pPr>
                <a:defRPr/>
              </a:pPr>
              <a:t>9</a:t>
            </a:fld>
            <a:endParaRPr lang="it-IT" altLang="it-IT" dirty="0">
              <a:latin typeface="+mn-lt"/>
            </a:endParaRPr>
          </a:p>
        </p:txBody>
      </p:sp>
      <p:sp>
        <p:nvSpPr>
          <p:cNvPr id="6" name="Rettangolo 5"/>
          <p:cNvSpPr/>
          <p:nvPr/>
        </p:nvSpPr>
        <p:spPr>
          <a:xfrm>
            <a:off x="535254" y="908050"/>
            <a:ext cx="7992888" cy="461665"/>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it-IT" b="1" dirty="0" smtClean="0">
                <a:ln w="10541" cmpd="sng">
                  <a:solidFill>
                    <a:srgbClr val="7D7D7D">
                      <a:tint val="100000"/>
                      <a:shade val="100000"/>
                      <a:satMod val="110000"/>
                    </a:srgbClr>
                  </a:solidFill>
                  <a:prstDash val="solid"/>
                </a:ln>
                <a:solidFill>
                  <a:schemeClr val="tx2"/>
                </a:solidFill>
              </a:rPr>
              <a:t>Registri del Volontariato </a:t>
            </a:r>
            <a:r>
              <a:rPr lang="mr-IN" b="1" dirty="0" smtClean="0">
                <a:ln w="10541" cmpd="sng">
                  <a:solidFill>
                    <a:srgbClr val="7D7D7D">
                      <a:tint val="100000"/>
                      <a:shade val="100000"/>
                      <a:satMod val="110000"/>
                    </a:srgbClr>
                  </a:solidFill>
                  <a:prstDash val="solid"/>
                </a:ln>
                <a:solidFill>
                  <a:schemeClr val="tx2"/>
                </a:solidFill>
              </a:rPr>
              <a:t>–</a:t>
            </a:r>
            <a:r>
              <a:rPr lang="it-IT" b="1" dirty="0" smtClean="0">
                <a:ln w="10541" cmpd="sng">
                  <a:solidFill>
                    <a:srgbClr val="7D7D7D">
                      <a:tint val="100000"/>
                      <a:shade val="100000"/>
                      <a:satMod val="110000"/>
                    </a:srgbClr>
                  </a:solidFill>
                  <a:prstDash val="solid"/>
                </a:ln>
                <a:solidFill>
                  <a:schemeClr val="tx2"/>
                </a:solidFill>
              </a:rPr>
              <a:t> Albo di protezione civile</a:t>
            </a:r>
            <a:endParaRPr lang="it-IT" b="1" dirty="0" smtClean="0">
              <a:ln w="10541" cmpd="sng">
                <a:solidFill>
                  <a:srgbClr val="7D7D7D">
                    <a:tint val="100000"/>
                    <a:shade val="100000"/>
                    <a:satMod val="110000"/>
                  </a:srgbClr>
                </a:solidFill>
                <a:prstDash val="solid"/>
              </a:ln>
              <a:solidFill>
                <a:srgbClr val="FF0000"/>
              </a:solidFill>
            </a:endParaRPr>
          </a:p>
        </p:txBody>
      </p:sp>
      <p:sp>
        <p:nvSpPr>
          <p:cNvPr id="7" name="Rettangolo 6"/>
          <p:cNvSpPr/>
          <p:nvPr/>
        </p:nvSpPr>
        <p:spPr>
          <a:xfrm>
            <a:off x="521813" y="1542782"/>
            <a:ext cx="7992888" cy="86177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buFontTx/>
              <a:buNone/>
            </a:pPr>
            <a:r>
              <a:rPr lang="it-IT" altLang="it-IT" sz="2000" b="1" dirty="0">
                <a:solidFill>
                  <a:srgbClr val="FF0000"/>
                </a:solidFill>
              </a:rPr>
              <a:t>Requisiti specifici per l’iscrizione all’elenco </a:t>
            </a:r>
            <a:r>
              <a:rPr lang="it-IT" altLang="it-IT" sz="2000" b="1" dirty="0" smtClean="0">
                <a:solidFill>
                  <a:srgbClr val="FF0000"/>
                </a:solidFill>
              </a:rPr>
              <a:t>Territoriale</a:t>
            </a:r>
          </a:p>
          <a:p>
            <a:pPr algn="ctr" eaLnBrk="1" hangingPunct="1">
              <a:spcBef>
                <a:spcPct val="50000"/>
              </a:spcBef>
              <a:buFontTx/>
              <a:buNone/>
            </a:pPr>
            <a:r>
              <a:rPr lang="it-IT" altLang="it-IT" sz="2000" b="1" dirty="0" smtClean="0">
                <a:solidFill>
                  <a:srgbClr val="FF0000"/>
                </a:solidFill>
              </a:rPr>
              <a:t>(in </a:t>
            </a:r>
            <a:r>
              <a:rPr lang="it-IT" altLang="it-IT" sz="2000" b="1" dirty="0">
                <a:solidFill>
                  <a:srgbClr val="FF0000"/>
                </a:solidFill>
              </a:rPr>
              <a:t>L</a:t>
            </a:r>
            <a:r>
              <a:rPr lang="it-IT" altLang="it-IT" sz="2000" b="1" dirty="0" smtClean="0">
                <a:solidFill>
                  <a:srgbClr val="FF0000"/>
                </a:solidFill>
              </a:rPr>
              <a:t>ombardia ancora Albo </a:t>
            </a:r>
            <a:r>
              <a:rPr lang="mr-IN" altLang="it-IT" sz="2000" b="1" dirty="0" smtClean="0">
                <a:solidFill>
                  <a:srgbClr val="FF0000"/>
                </a:solidFill>
              </a:rPr>
              <a:t>–</a:t>
            </a:r>
            <a:r>
              <a:rPr lang="it-IT" altLang="it-IT" sz="2000" b="1" dirty="0" smtClean="0">
                <a:solidFill>
                  <a:srgbClr val="FF0000"/>
                </a:solidFill>
              </a:rPr>
              <a:t> Regolamento Regionale n. 9 del 18.10.2010)</a:t>
            </a:r>
            <a:endParaRPr lang="it-IT" altLang="it-IT" sz="2000" b="1" dirty="0">
              <a:solidFill>
                <a:srgbClr val="FF0000"/>
              </a:solidFill>
            </a:endParaRPr>
          </a:p>
        </p:txBody>
      </p:sp>
      <p:sp>
        <p:nvSpPr>
          <p:cNvPr id="9" name="Rettangolo 8"/>
          <p:cNvSpPr/>
          <p:nvPr/>
        </p:nvSpPr>
        <p:spPr>
          <a:xfrm>
            <a:off x="535254" y="2722893"/>
            <a:ext cx="7993063" cy="3447098"/>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eaLnBrk="1" hangingPunct="1"/>
            <a:r>
              <a:rPr lang="it-IT" sz="2000" dirty="0" smtClean="0">
                <a:solidFill>
                  <a:schemeClr val="tx2"/>
                </a:solidFill>
              </a:rPr>
              <a:t>Art. 2</a:t>
            </a:r>
          </a:p>
          <a:p>
            <a:pPr marL="342900" indent="-342900" eaLnBrk="1" hangingPunct="1">
              <a:buFont typeface="+mj-lt"/>
              <a:buAutoNum type="alphaLcParenR"/>
            </a:pPr>
            <a:r>
              <a:rPr lang="it-IT" sz="1800" dirty="0" smtClean="0">
                <a:solidFill>
                  <a:schemeClr val="tx2"/>
                </a:solidFill>
              </a:rPr>
              <a:t>organizzazioni </a:t>
            </a:r>
            <a:r>
              <a:rPr lang="it-IT" sz="1800" dirty="0">
                <a:solidFill>
                  <a:schemeClr val="tx2"/>
                </a:solidFill>
              </a:rPr>
              <a:t>di volontariato di protezione civile, costituite ai sensi del </a:t>
            </a:r>
            <a:r>
              <a:rPr lang="it-IT" sz="1800" dirty="0" err="1">
                <a:solidFill>
                  <a:schemeClr val="tx2"/>
                </a:solidFill>
              </a:rPr>
              <a:t>D.Lgs.</a:t>
            </a:r>
            <a:r>
              <a:rPr lang="it-IT" sz="1800" dirty="0">
                <a:solidFill>
                  <a:schemeClr val="tx2"/>
                </a:solidFill>
              </a:rPr>
              <a:t> 117/2017,, aventi carattere locale, provinciale o regionale</a:t>
            </a:r>
            <a:r>
              <a:rPr lang="it-IT" sz="1800" dirty="0" smtClean="0">
                <a:solidFill>
                  <a:schemeClr val="tx2"/>
                </a:solidFill>
              </a:rPr>
              <a:t>;</a:t>
            </a:r>
          </a:p>
          <a:p>
            <a:pPr marL="342900" indent="-342900" eaLnBrk="1" hangingPunct="1">
              <a:buFont typeface="+mj-lt"/>
              <a:buAutoNum type="alphaLcParenR"/>
            </a:pPr>
            <a:r>
              <a:rPr lang="it-IT" sz="1800" dirty="0" smtClean="0">
                <a:solidFill>
                  <a:schemeClr val="tx2"/>
                </a:solidFill>
              </a:rPr>
              <a:t>articolazioni </a:t>
            </a:r>
            <a:r>
              <a:rPr lang="it-IT" sz="1800" dirty="0">
                <a:solidFill>
                  <a:schemeClr val="tx2"/>
                </a:solidFill>
              </a:rPr>
              <a:t>locali di organizzazioni di volontariato di protezione civile, costituite ai sensi del </a:t>
            </a:r>
            <a:r>
              <a:rPr lang="it-IT" sz="1800" dirty="0" err="1">
                <a:solidFill>
                  <a:schemeClr val="tx2"/>
                </a:solidFill>
              </a:rPr>
              <a:t>D.Lgs.</a:t>
            </a:r>
            <a:r>
              <a:rPr lang="it-IT" sz="1800" dirty="0">
                <a:solidFill>
                  <a:schemeClr val="tx2"/>
                </a:solidFill>
              </a:rPr>
              <a:t> 117/2017, aventi diffusione sovra-regionale o nazionale;</a:t>
            </a:r>
          </a:p>
          <a:p>
            <a:pPr marL="342900" indent="-342900" eaLnBrk="1" hangingPunct="1">
              <a:buFont typeface="+mj-lt"/>
              <a:buAutoNum type="alphaLcParenR"/>
            </a:pPr>
            <a:r>
              <a:rPr lang="it-IT" sz="1800" dirty="0">
                <a:solidFill>
                  <a:schemeClr val="tx2"/>
                </a:solidFill>
              </a:rPr>
              <a:t>gruppi </a:t>
            </a:r>
            <a:r>
              <a:rPr lang="it-IT" sz="1800" dirty="0" smtClean="0">
                <a:solidFill>
                  <a:schemeClr val="tx2"/>
                </a:solidFill>
              </a:rPr>
              <a:t>comunali, intercomunali e provinciali </a:t>
            </a:r>
            <a:endParaRPr lang="it-IT" sz="1800" dirty="0">
              <a:solidFill>
                <a:schemeClr val="tx2"/>
              </a:solidFill>
            </a:endParaRPr>
          </a:p>
          <a:p>
            <a:pPr marL="342900" indent="-342900" eaLnBrk="1" hangingPunct="1">
              <a:buFont typeface="+mj-lt"/>
              <a:buAutoNum type="alphaLcParenR"/>
            </a:pPr>
            <a:r>
              <a:rPr lang="it-IT" sz="1800" dirty="0">
                <a:solidFill>
                  <a:schemeClr val="tx2"/>
                </a:solidFill>
              </a:rPr>
              <a:t>comitati di coordinamento del volontariato di protezione civile a scala provinciale, ove costituiti in organizzazioni di volontariato di protezione civile</a:t>
            </a:r>
          </a:p>
          <a:p>
            <a:pPr marL="342900" indent="-342900" eaLnBrk="1" hangingPunct="1">
              <a:buFont typeface="+mj-lt"/>
              <a:buAutoNum type="alphaLcParenR"/>
            </a:pPr>
            <a:r>
              <a:rPr lang="it-IT" sz="1800" dirty="0">
                <a:solidFill>
                  <a:schemeClr val="tx2"/>
                </a:solidFill>
              </a:rPr>
              <a:t>soggetti di altra natura, a componente prevalentemente volontaria, anche prive dei requisiti per essere considerati enti del terzo settore, aventi carattere provinciale o regionale,   articolazioni locali di analoghi soggetti di carattere nazionale.</a:t>
            </a:r>
          </a:p>
        </p:txBody>
      </p:sp>
    </p:spTree>
    <p:extLst>
      <p:ext uri="{BB962C8B-B14F-4D97-AF65-F5344CB8AC3E}">
        <p14:creationId xmlns:p14="http://schemas.microsoft.com/office/powerpoint/2010/main" val="245894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TotalTime>
  <Words>4163</Words>
  <Application>Microsoft Macintosh PowerPoint</Application>
  <PresentationFormat>Presentazione su schermo (4:3)</PresentationFormat>
  <Paragraphs>618</Paragraphs>
  <Slides>56</Slides>
  <Notes>56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56</vt:i4>
      </vt:variant>
    </vt:vector>
  </HeadingPairs>
  <TitlesOfParts>
    <vt:vector size="66" baseType="lpstr">
      <vt:lpstr>Calibri</vt:lpstr>
      <vt:lpstr>Mangal</vt:lpstr>
      <vt:lpstr>MS PGothic</vt:lpstr>
      <vt:lpstr>ＭＳ Ｐゴシック</vt:lpstr>
      <vt:lpstr>Times New Roman</vt:lpstr>
      <vt:lpstr>Webdings</vt:lpstr>
      <vt:lpstr>Wingdings</vt:lpstr>
      <vt:lpstr>ヒラギノ角ゴ Pro W3</vt:lpstr>
      <vt:lpstr>Arial</vt: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dc:creator>
  <cp:lastModifiedBy>Dario Pasini</cp:lastModifiedBy>
  <cp:revision>199</cp:revision>
  <cp:lastPrinted>2018-02-17T01:39:00Z</cp:lastPrinted>
  <dcterms:created xsi:type="dcterms:W3CDTF">2007-04-22T14:06:47Z</dcterms:created>
  <dcterms:modified xsi:type="dcterms:W3CDTF">2018-02-17T02:02:02Z</dcterms:modified>
</cp:coreProperties>
</file>